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07" r:id="rId2"/>
  </p:sldMasterIdLst>
  <p:notesMasterIdLst>
    <p:notesMasterId r:id="rId12"/>
  </p:notesMasterIdLst>
  <p:handoutMasterIdLst>
    <p:handoutMasterId r:id="rId13"/>
  </p:handoutMasterIdLst>
  <p:sldIdLst>
    <p:sldId id="379" r:id="rId3"/>
    <p:sldId id="371" r:id="rId4"/>
    <p:sldId id="372" r:id="rId5"/>
    <p:sldId id="373" r:id="rId6"/>
    <p:sldId id="374" r:id="rId7"/>
    <p:sldId id="375" r:id="rId8"/>
    <p:sldId id="377" r:id="rId9"/>
    <p:sldId id="378" r:id="rId10"/>
    <p:sldId id="380" r:id="rId11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6997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3995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991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986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4985" algn="l" defTabSz="913995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1982" algn="l" defTabSz="913995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198980" algn="l" defTabSz="913995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5976" algn="l" defTabSz="913995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349"/>
    <a:srgbClr val="EED3CF"/>
    <a:srgbClr val="DEA9A2"/>
    <a:srgbClr val="0066CC"/>
    <a:srgbClr val="CC00CC"/>
    <a:srgbClr val="000000"/>
    <a:srgbClr val="0099FF"/>
    <a:srgbClr val="0000FF"/>
    <a:srgbClr val="E671EF"/>
    <a:srgbClr val="F6B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2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34" y="-96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9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9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98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985" algn="l" defTabSz="9139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982" algn="l" defTabSz="9139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980" algn="l" defTabSz="9139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976" algn="l" defTabSz="9139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210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7619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2454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1522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0638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6202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1790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558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0385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5785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535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466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6618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7561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915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5124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163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926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9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9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9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97" indent="0">
              <a:buNone/>
              <a:defRPr sz="2000" b="1"/>
            </a:lvl2pPr>
            <a:lvl3pPr marL="913995" indent="0">
              <a:buNone/>
              <a:defRPr sz="1800" b="1"/>
            </a:lvl3pPr>
            <a:lvl4pPr marL="1370991" indent="0">
              <a:buNone/>
              <a:defRPr sz="1600" b="1"/>
            </a:lvl4pPr>
            <a:lvl5pPr marL="1827986" indent="0">
              <a:buNone/>
              <a:defRPr sz="1600" b="1"/>
            </a:lvl5pPr>
            <a:lvl6pPr marL="2284985" indent="0">
              <a:buNone/>
              <a:defRPr sz="1600" b="1"/>
            </a:lvl6pPr>
            <a:lvl7pPr marL="2741982" indent="0">
              <a:buNone/>
              <a:defRPr sz="1600" b="1"/>
            </a:lvl7pPr>
            <a:lvl8pPr marL="3198980" indent="0">
              <a:buNone/>
              <a:defRPr sz="1600" b="1"/>
            </a:lvl8pPr>
            <a:lvl9pPr marL="3655976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30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97" indent="0">
              <a:buNone/>
              <a:defRPr sz="2000" b="1"/>
            </a:lvl2pPr>
            <a:lvl3pPr marL="913995" indent="0">
              <a:buNone/>
              <a:defRPr sz="1800" b="1"/>
            </a:lvl3pPr>
            <a:lvl4pPr marL="1370991" indent="0">
              <a:buNone/>
              <a:defRPr sz="1600" b="1"/>
            </a:lvl4pPr>
            <a:lvl5pPr marL="1827986" indent="0">
              <a:buNone/>
              <a:defRPr sz="1600" b="1"/>
            </a:lvl5pPr>
            <a:lvl6pPr marL="2284985" indent="0">
              <a:buNone/>
              <a:defRPr sz="1600" b="1"/>
            </a:lvl6pPr>
            <a:lvl7pPr marL="2741982" indent="0">
              <a:buNone/>
              <a:defRPr sz="1600" b="1"/>
            </a:lvl7pPr>
            <a:lvl8pPr marL="3198980" indent="0">
              <a:buNone/>
              <a:defRPr sz="1600" b="1"/>
            </a:lvl8pPr>
            <a:lvl9pPr marL="3655976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30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5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97" indent="0">
              <a:buNone/>
              <a:defRPr sz="1200"/>
            </a:lvl2pPr>
            <a:lvl3pPr marL="913995" indent="0">
              <a:buNone/>
              <a:defRPr sz="1000"/>
            </a:lvl3pPr>
            <a:lvl4pPr marL="1370991" indent="0">
              <a:buNone/>
              <a:defRPr sz="900"/>
            </a:lvl4pPr>
            <a:lvl5pPr marL="1827986" indent="0">
              <a:buNone/>
              <a:defRPr sz="900"/>
            </a:lvl5pPr>
            <a:lvl6pPr marL="2284985" indent="0">
              <a:buNone/>
              <a:defRPr sz="900"/>
            </a:lvl6pPr>
            <a:lvl7pPr marL="2741982" indent="0">
              <a:buNone/>
              <a:defRPr sz="900"/>
            </a:lvl7pPr>
            <a:lvl8pPr marL="3198980" indent="0">
              <a:buNone/>
              <a:defRPr sz="900"/>
            </a:lvl8pPr>
            <a:lvl9pPr marL="3655976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997" indent="0">
              <a:buNone/>
              <a:defRPr sz="2800"/>
            </a:lvl2pPr>
            <a:lvl3pPr marL="913995" indent="0">
              <a:buNone/>
              <a:defRPr sz="2400"/>
            </a:lvl3pPr>
            <a:lvl4pPr marL="1370991" indent="0">
              <a:buNone/>
              <a:defRPr sz="2000"/>
            </a:lvl4pPr>
            <a:lvl5pPr marL="1827986" indent="0">
              <a:buNone/>
              <a:defRPr sz="2000"/>
            </a:lvl5pPr>
            <a:lvl6pPr marL="2284985" indent="0">
              <a:buNone/>
              <a:defRPr sz="2000"/>
            </a:lvl6pPr>
            <a:lvl7pPr marL="2741982" indent="0">
              <a:buNone/>
              <a:defRPr sz="2000"/>
            </a:lvl7pPr>
            <a:lvl8pPr marL="3198980" indent="0">
              <a:buNone/>
              <a:defRPr sz="2000"/>
            </a:lvl8pPr>
            <a:lvl9pPr marL="3655976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97" indent="0">
              <a:buNone/>
              <a:defRPr sz="1200"/>
            </a:lvl2pPr>
            <a:lvl3pPr marL="913995" indent="0">
              <a:buNone/>
              <a:defRPr sz="1000"/>
            </a:lvl3pPr>
            <a:lvl4pPr marL="1370991" indent="0">
              <a:buNone/>
              <a:defRPr sz="900"/>
            </a:lvl4pPr>
            <a:lvl5pPr marL="1827986" indent="0">
              <a:buNone/>
              <a:defRPr sz="900"/>
            </a:lvl5pPr>
            <a:lvl6pPr marL="2284985" indent="0">
              <a:buNone/>
              <a:defRPr sz="900"/>
            </a:lvl6pPr>
            <a:lvl7pPr marL="2741982" indent="0">
              <a:buNone/>
              <a:defRPr sz="900"/>
            </a:lvl7pPr>
            <a:lvl8pPr marL="3198980" indent="0">
              <a:buNone/>
              <a:defRPr sz="900"/>
            </a:lvl8pPr>
            <a:lvl9pPr marL="3655976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4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700" rIns="91399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399" tIns="45700" rIns="91399" bIns="4570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0" cy="365125"/>
          </a:xfrm>
          <a:prstGeom prst="rect">
            <a:avLst/>
          </a:prstGeom>
        </p:spPr>
        <p:txBody>
          <a:bodyPr vert="horz" lIns="91399" tIns="45700" rIns="91399" bIns="4570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399" tIns="45700" rIns="91399" bIns="457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699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99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99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98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48" indent="-34274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20" indent="-28562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91" indent="-22849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90" indent="-22849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486" indent="-22849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483" indent="-228497" algn="l" defTabSz="9139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80" indent="-228497" algn="l" defTabSz="9139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75" indent="-228497" algn="l" defTabSz="9139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75" indent="-228497" algn="l" defTabSz="91399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7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91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6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85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82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80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76" algn="l" defTabSz="9139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2FD89-00B9-4C0E-9B97-8C2DF43DA7C4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030B6-4B64-4B62-B56E-0213BCEA821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36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50681"/>
            <a:ext cx="8712968" cy="852501"/>
          </a:xfrm>
          <a:prstGeom prst="rect">
            <a:avLst/>
          </a:prstGeom>
          <a:noFill/>
        </p:spPr>
        <p:txBody>
          <a:bodyPr wrap="square" lIns="91399" tIns="45700" rIns="91399" bIns="45700">
            <a:spAutoFit/>
          </a:bodyPr>
          <a:lstStyle/>
          <a:p>
            <a:pPr marL="0" marR="0" lvl="0" indent="0" algn="ctr" defTabSz="4490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3995" algn="l"/>
                <a:tab pos="1827986" algn="l"/>
                <a:tab pos="2741982" algn="l"/>
                <a:tab pos="3655976" algn="l"/>
                <a:tab pos="4569970" algn="l"/>
                <a:tab pos="5483965" algn="l"/>
                <a:tab pos="6397960" algn="l"/>
                <a:tab pos="7311952" algn="l"/>
                <a:tab pos="8225945" algn="l"/>
                <a:tab pos="9139941" algn="l"/>
                <a:tab pos="10053935" algn="l"/>
              </a:tabLst>
              <a:defRPr/>
            </a:pPr>
            <a:r>
              <a:rPr kumimoji="0" lang="it-IT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kumimoji="0" lang="it-IT" sz="2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marR="0" lvl="0" indent="0" algn="ctr" defTabSz="4490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913995" algn="l"/>
                <a:tab pos="1827986" algn="l"/>
                <a:tab pos="2741982" algn="l"/>
                <a:tab pos="3655976" algn="l"/>
                <a:tab pos="4569970" algn="l"/>
                <a:tab pos="5483965" algn="l"/>
                <a:tab pos="6397960" algn="l"/>
                <a:tab pos="7311952" algn="l"/>
                <a:tab pos="8225945" algn="l"/>
                <a:tab pos="9139941" algn="l"/>
                <a:tab pos="10053935" algn="l"/>
              </a:tabLst>
              <a:defRPr/>
            </a:pP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kumimoji="0" lang="it-IT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500200"/>
          </a:xfrm>
          <a:prstGeom prst="rect">
            <a:avLst/>
          </a:prstGeom>
          <a:noFill/>
        </p:spPr>
        <p:txBody>
          <a:bodyPr wrap="square" lIns="91399" tIns="45700" rIns="91399" bIns="45700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43" y="6021288"/>
            <a:ext cx="2674009" cy="733511"/>
          </a:xfrm>
          <a:prstGeom prst="rect">
            <a:avLst/>
          </a:prstGeom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67544" y="2893273"/>
            <a:ext cx="8208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Punto 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5.f dell’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SimSun" pitchFamily="2" charset="-122"/>
                <a:cs typeface="Arial" panose="020B0604020202020204" pitchFamily="34" charset="0"/>
              </a:rPr>
              <a:t>Strumenti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SimSun" pitchFamily="2" charset="-122"/>
                <a:cs typeface="Arial" panose="020B0604020202020204" pitchFamily="34" charset="0"/>
              </a:rPr>
              <a:t>finanziari 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5544616" y="605405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Palermo 25 giugno 2019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I.P.S.S.E.O.A. "Pietro Piazza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"</a:t>
            </a:r>
            <a:endParaRPr kumimoji="0" lang="it-IT" sz="16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95536" y="4684595"/>
            <a:ext cx="5509759" cy="923289"/>
          </a:xfrm>
          <a:prstGeom prst="rect">
            <a:avLst/>
          </a:prstGeom>
          <a:noFill/>
        </p:spPr>
        <p:txBody>
          <a:bodyPr wrap="none" lIns="91399" tIns="45700" rIns="91399" bIns="4570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Relatore 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Dott.ssa Maria Letizia Di Liberti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Generale</a:t>
            </a:r>
            <a:endParaRPr kumimoji="0" lang="it-IT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Assessorato 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regionale della Famiglia, delle Politiche Sociali e del Lavoro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Dipartimento della Famiglia e delle Politiche </a:t>
            </a: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Sociali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13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36429" y="6730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41"/>
            <a:ext cx="8291264" cy="794783"/>
          </a:xfrm>
        </p:spPr>
        <p:txBody>
          <a:bodyPr/>
          <a:lstStyle/>
          <a:p>
            <a:r>
              <a:rPr lang="it-IT"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legale del contributo agli strumenti finanziari  istituiti a </a:t>
            </a:r>
            <a:br>
              <a:rPr lang="it-IT"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livello dell’Unione - Art. 38(1)(a) Reg. (EU) 1303/2013</a:t>
            </a:r>
            <a:endParaRPr lang="it-IT" sz="2000" b="1" dirty="0">
              <a:solidFill>
                <a:srgbClr val="C063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83289" y="2318939"/>
            <a:ext cx="2278398" cy="1172367"/>
          </a:xfrm>
          <a:custGeom>
            <a:avLst/>
            <a:gdLst/>
            <a:ahLst/>
            <a:cxnLst/>
            <a:rect l="l" t="t" r="r" b="b"/>
            <a:pathLst>
              <a:path w="2664460" h="1292860">
                <a:moveTo>
                  <a:pt x="0" y="0"/>
                </a:moveTo>
                <a:lnTo>
                  <a:pt x="2663952" y="0"/>
                </a:lnTo>
                <a:lnTo>
                  <a:pt x="2663952" y="1292352"/>
                </a:lnTo>
                <a:lnTo>
                  <a:pt x="0" y="1292352"/>
                </a:lnTo>
                <a:lnTo>
                  <a:pt x="0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72871" y="2307880"/>
            <a:ext cx="2301747" cy="1194248"/>
          </a:xfrm>
          <a:custGeom>
            <a:avLst/>
            <a:gdLst/>
            <a:ahLst/>
            <a:cxnLst/>
            <a:rect l="l" t="t" r="r" b="b"/>
            <a:pathLst>
              <a:path w="2691765" h="1316989">
                <a:moveTo>
                  <a:pt x="2685288" y="0"/>
                </a:moveTo>
                <a:lnTo>
                  <a:pt x="6096" y="0"/>
                </a:lnTo>
                <a:lnTo>
                  <a:pt x="0" y="6095"/>
                </a:lnTo>
                <a:lnTo>
                  <a:pt x="0" y="1310639"/>
                </a:lnTo>
                <a:lnTo>
                  <a:pt x="6096" y="1316735"/>
                </a:lnTo>
                <a:lnTo>
                  <a:pt x="2685288" y="1316735"/>
                </a:lnTo>
                <a:lnTo>
                  <a:pt x="2691384" y="1310639"/>
                </a:lnTo>
                <a:lnTo>
                  <a:pt x="2691384" y="1304543"/>
                </a:lnTo>
                <a:lnTo>
                  <a:pt x="24384" y="1304543"/>
                </a:lnTo>
                <a:lnTo>
                  <a:pt x="12191" y="1292352"/>
                </a:lnTo>
                <a:lnTo>
                  <a:pt x="24384" y="1292352"/>
                </a:lnTo>
                <a:lnTo>
                  <a:pt x="24384" y="24383"/>
                </a:lnTo>
                <a:lnTo>
                  <a:pt x="12191" y="24383"/>
                </a:lnTo>
                <a:lnTo>
                  <a:pt x="24384" y="12191"/>
                </a:lnTo>
                <a:lnTo>
                  <a:pt x="2691384" y="12191"/>
                </a:lnTo>
                <a:lnTo>
                  <a:pt x="2691384" y="6095"/>
                </a:lnTo>
                <a:lnTo>
                  <a:pt x="2685288" y="0"/>
                </a:lnTo>
                <a:close/>
              </a:path>
              <a:path w="2691765" h="1316989">
                <a:moveTo>
                  <a:pt x="24384" y="1292352"/>
                </a:moveTo>
                <a:lnTo>
                  <a:pt x="12191" y="1292352"/>
                </a:lnTo>
                <a:lnTo>
                  <a:pt x="24384" y="1304543"/>
                </a:lnTo>
                <a:lnTo>
                  <a:pt x="24384" y="1292352"/>
                </a:lnTo>
                <a:close/>
              </a:path>
              <a:path w="2691765" h="1316989">
                <a:moveTo>
                  <a:pt x="2663952" y="1292352"/>
                </a:moveTo>
                <a:lnTo>
                  <a:pt x="24384" y="1292352"/>
                </a:lnTo>
                <a:lnTo>
                  <a:pt x="24384" y="1304543"/>
                </a:lnTo>
                <a:lnTo>
                  <a:pt x="2663952" y="1304543"/>
                </a:lnTo>
                <a:lnTo>
                  <a:pt x="2663952" y="1292352"/>
                </a:lnTo>
                <a:close/>
              </a:path>
              <a:path w="2691765" h="1316989">
                <a:moveTo>
                  <a:pt x="2663952" y="12191"/>
                </a:moveTo>
                <a:lnTo>
                  <a:pt x="2663952" y="1304543"/>
                </a:lnTo>
                <a:lnTo>
                  <a:pt x="2676144" y="1292352"/>
                </a:lnTo>
                <a:lnTo>
                  <a:pt x="2691384" y="1292352"/>
                </a:lnTo>
                <a:lnTo>
                  <a:pt x="2691384" y="24383"/>
                </a:lnTo>
                <a:lnTo>
                  <a:pt x="2676144" y="24383"/>
                </a:lnTo>
                <a:lnTo>
                  <a:pt x="2663952" y="12191"/>
                </a:lnTo>
                <a:close/>
              </a:path>
              <a:path w="2691765" h="1316989">
                <a:moveTo>
                  <a:pt x="2691384" y="1292352"/>
                </a:moveTo>
                <a:lnTo>
                  <a:pt x="2676144" y="1292352"/>
                </a:lnTo>
                <a:lnTo>
                  <a:pt x="2663952" y="1304543"/>
                </a:lnTo>
                <a:lnTo>
                  <a:pt x="2691384" y="1304543"/>
                </a:lnTo>
                <a:lnTo>
                  <a:pt x="2691384" y="1292352"/>
                </a:lnTo>
                <a:close/>
              </a:path>
              <a:path w="2691765" h="1316989">
                <a:moveTo>
                  <a:pt x="24384" y="12191"/>
                </a:moveTo>
                <a:lnTo>
                  <a:pt x="12191" y="24383"/>
                </a:lnTo>
                <a:lnTo>
                  <a:pt x="24384" y="24383"/>
                </a:lnTo>
                <a:lnTo>
                  <a:pt x="24384" y="12191"/>
                </a:lnTo>
                <a:close/>
              </a:path>
              <a:path w="2691765" h="1316989">
                <a:moveTo>
                  <a:pt x="2663952" y="12191"/>
                </a:moveTo>
                <a:lnTo>
                  <a:pt x="24384" y="12191"/>
                </a:lnTo>
                <a:lnTo>
                  <a:pt x="24384" y="24383"/>
                </a:lnTo>
                <a:lnTo>
                  <a:pt x="2663952" y="24383"/>
                </a:lnTo>
                <a:lnTo>
                  <a:pt x="2663952" y="12191"/>
                </a:lnTo>
                <a:close/>
              </a:path>
              <a:path w="2691765" h="1316989">
                <a:moveTo>
                  <a:pt x="2691384" y="12191"/>
                </a:moveTo>
                <a:lnTo>
                  <a:pt x="2663952" y="12191"/>
                </a:lnTo>
                <a:lnTo>
                  <a:pt x="2676144" y="24383"/>
                </a:lnTo>
                <a:lnTo>
                  <a:pt x="2691384" y="24383"/>
                </a:lnTo>
                <a:lnTo>
                  <a:pt x="2691384" y="12191"/>
                </a:lnTo>
                <a:close/>
              </a:path>
            </a:pathLst>
          </a:custGeom>
          <a:solidFill>
            <a:srgbClr val="093874"/>
          </a:solid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83289" y="3601400"/>
            <a:ext cx="2278398" cy="1451063"/>
          </a:xfrm>
          <a:custGeom>
            <a:avLst/>
            <a:gdLst/>
            <a:ahLst/>
            <a:cxnLst/>
            <a:rect l="l" t="t" r="r" b="b"/>
            <a:pathLst>
              <a:path w="2664460" h="1600200">
                <a:moveTo>
                  <a:pt x="0" y="0"/>
                </a:moveTo>
                <a:lnTo>
                  <a:pt x="2663952" y="0"/>
                </a:lnTo>
                <a:lnTo>
                  <a:pt x="2663952" y="1600200"/>
                </a:lnTo>
                <a:lnTo>
                  <a:pt x="0" y="1600200"/>
                </a:lnTo>
                <a:lnTo>
                  <a:pt x="0" y="0"/>
                </a:lnTo>
                <a:close/>
              </a:path>
            </a:pathLst>
          </a:custGeom>
          <a:solidFill>
            <a:srgbClr val="EED3CF"/>
          </a:solid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72871" y="3590348"/>
            <a:ext cx="2301747" cy="1473520"/>
          </a:xfrm>
          <a:custGeom>
            <a:avLst/>
            <a:gdLst/>
            <a:ahLst/>
            <a:cxnLst/>
            <a:rect l="l" t="t" r="r" b="b"/>
            <a:pathLst>
              <a:path w="2691765" h="1624964">
                <a:moveTo>
                  <a:pt x="2685288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1618488"/>
                </a:lnTo>
                <a:lnTo>
                  <a:pt x="6096" y="1624584"/>
                </a:lnTo>
                <a:lnTo>
                  <a:pt x="2685288" y="1624584"/>
                </a:lnTo>
                <a:lnTo>
                  <a:pt x="2691384" y="1618488"/>
                </a:lnTo>
                <a:lnTo>
                  <a:pt x="2691384" y="1612392"/>
                </a:lnTo>
                <a:lnTo>
                  <a:pt x="24384" y="1612392"/>
                </a:lnTo>
                <a:lnTo>
                  <a:pt x="12191" y="1600200"/>
                </a:lnTo>
                <a:lnTo>
                  <a:pt x="24384" y="1600200"/>
                </a:lnTo>
                <a:lnTo>
                  <a:pt x="24384" y="24384"/>
                </a:lnTo>
                <a:lnTo>
                  <a:pt x="12191" y="24384"/>
                </a:lnTo>
                <a:lnTo>
                  <a:pt x="24384" y="12192"/>
                </a:lnTo>
                <a:lnTo>
                  <a:pt x="2691384" y="12192"/>
                </a:lnTo>
                <a:lnTo>
                  <a:pt x="2691384" y="6096"/>
                </a:lnTo>
                <a:lnTo>
                  <a:pt x="2685288" y="0"/>
                </a:lnTo>
                <a:close/>
              </a:path>
              <a:path w="2691765" h="1624964">
                <a:moveTo>
                  <a:pt x="24384" y="1600200"/>
                </a:moveTo>
                <a:lnTo>
                  <a:pt x="12191" y="1600200"/>
                </a:lnTo>
                <a:lnTo>
                  <a:pt x="24384" y="1612392"/>
                </a:lnTo>
                <a:lnTo>
                  <a:pt x="24384" y="1600200"/>
                </a:lnTo>
                <a:close/>
              </a:path>
              <a:path w="2691765" h="1624964">
                <a:moveTo>
                  <a:pt x="2663952" y="1600200"/>
                </a:moveTo>
                <a:lnTo>
                  <a:pt x="24384" y="1600200"/>
                </a:lnTo>
                <a:lnTo>
                  <a:pt x="24384" y="1612392"/>
                </a:lnTo>
                <a:lnTo>
                  <a:pt x="2663952" y="1612392"/>
                </a:lnTo>
                <a:lnTo>
                  <a:pt x="2663952" y="1600200"/>
                </a:lnTo>
                <a:close/>
              </a:path>
              <a:path w="2691765" h="1624964">
                <a:moveTo>
                  <a:pt x="2663952" y="12192"/>
                </a:moveTo>
                <a:lnTo>
                  <a:pt x="2663952" y="1612392"/>
                </a:lnTo>
                <a:lnTo>
                  <a:pt x="2676144" y="1600200"/>
                </a:lnTo>
                <a:lnTo>
                  <a:pt x="2691384" y="1600200"/>
                </a:lnTo>
                <a:lnTo>
                  <a:pt x="2691384" y="24384"/>
                </a:lnTo>
                <a:lnTo>
                  <a:pt x="2676144" y="24384"/>
                </a:lnTo>
                <a:lnTo>
                  <a:pt x="2663952" y="12192"/>
                </a:lnTo>
                <a:close/>
              </a:path>
              <a:path w="2691765" h="1624964">
                <a:moveTo>
                  <a:pt x="2691384" y="1600200"/>
                </a:moveTo>
                <a:lnTo>
                  <a:pt x="2676144" y="1600200"/>
                </a:lnTo>
                <a:lnTo>
                  <a:pt x="2663952" y="1612392"/>
                </a:lnTo>
                <a:lnTo>
                  <a:pt x="2691384" y="1612392"/>
                </a:lnTo>
                <a:lnTo>
                  <a:pt x="2691384" y="1600200"/>
                </a:lnTo>
                <a:close/>
              </a:path>
              <a:path w="2691765" h="1624964">
                <a:moveTo>
                  <a:pt x="24384" y="12192"/>
                </a:moveTo>
                <a:lnTo>
                  <a:pt x="12191" y="24384"/>
                </a:lnTo>
                <a:lnTo>
                  <a:pt x="24384" y="24384"/>
                </a:lnTo>
                <a:lnTo>
                  <a:pt x="24384" y="12192"/>
                </a:lnTo>
                <a:close/>
              </a:path>
              <a:path w="2691765" h="1624964">
                <a:moveTo>
                  <a:pt x="2663952" y="12192"/>
                </a:moveTo>
                <a:lnTo>
                  <a:pt x="24384" y="12192"/>
                </a:lnTo>
                <a:lnTo>
                  <a:pt x="24384" y="24384"/>
                </a:lnTo>
                <a:lnTo>
                  <a:pt x="2663952" y="24384"/>
                </a:lnTo>
                <a:lnTo>
                  <a:pt x="2663952" y="12192"/>
                </a:lnTo>
                <a:close/>
              </a:path>
              <a:path w="2691765" h="1624964">
                <a:moveTo>
                  <a:pt x="2691384" y="12192"/>
                </a:moveTo>
                <a:lnTo>
                  <a:pt x="2663952" y="12192"/>
                </a:lnTo>
                <a:lnTo>
                  <a:pt x="2676144" y="24384"/>
                </a:lnTo>
                <a:lnTo>
                  <a:pt x="2691384" y="24384"/>
                </a:lnTo>
                <a:lnTo>
                  <a:pt x="2691384" y="12192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583759" y="3341597"/>
            <a:ext cx="698505" cy="3233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82259" y="1666656"/>
            <a:ext cx="3963100" cy="32182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19666" y="5052463"/>
            <a:ext cx="1449247" cy="771597"/>
          </a:xfrm>
          <a:custGeom>
            <a:avLst/>
            <a:gdLst/>
            <a:ahLst/>
            <a:cxnLst/>
            <a:rect l="l" t="t" r="r" b="b"/>
            <a:pathLst>
              <a:path w="1694814" h="850900">
                <a:moveTo>
                  <a:pt x="9143" y="0"/>
                </a:moveTo>
                <a:lnTo>
                  <a:pt x="0" y="0"/>
                </a:lnTo>
                <a:lnTo>
                  <a:pt x="0" y="36576"/>
                </a:lnTo>
                <a:lnTo>
                  <a:pt x="9143" y="36576"/>
                </a:lnTo>
                <a:lnTo>
                  <a:pt x="9143" y="0"/>
                </a:lnTo>
                <a:close/>
              </a:path>
              <a:path w="1694814" h="850900">
                <a:moveTo>
                  <a:pt x="9143" y="67056"/>
                </a:moveTo>
                <a:lnTo>
                  <a:pt x="0" y="67056"/>
                </a:lnTo>
                <a:lnTo>
                  <a:pt x="0" y="103632"/>
                </a:lnTo>
                <a:lnTo>
                  <a:pt x="9143" y="103632"/>
                </a:lnTo>
                <a:lnTo>
                  <a:pt x="9143" y="67056"/>
                </a:lnTo>
                <a:close/>
              </a:path>
              <a:path w="1694814" h="850900">
                <a:moveTo>
                  <a:pt x="9143" y="134112"/>
                </a:moveTo>
                <a:lnTo>
                  <a:pt x="0" y="134112"/>
                </a:lnTo>
                <a:lnTo>
                  <a:pt x="0" y="170688"/>
                </a:lnTo>
                <a:lnTo>
                  <a:pt x="9143" y="170688"/>
                </a:lnTo>
                <a:lnTo>
                  <a:pt x="9143" y="134112"/>
                </a:lnTo>
                <a:close/>
              </a:path>
              <a:path w="1694814" h="850900">
                <a:moveTo>
                  <a:pt x="9143" y="201168"/>
                </a:moveTo>
                <a:lnTo>
                  <a:pt x="0" y="201168"/>
                </a:lnTo>
                <a:lnTo>
                  <a:pt x="0" y="237744"/>
                </a:lnTo>
                <a:lnTo>
                  <a:pt x="9143" y="237744"/>
                </a:lnTo>
                <a:lnTo>
                  <a:pt x="9143" y="201168"/>
                </a:lnTo>
                <a:close/>
              </a:path>
              <a:path w="1694814" h="850900">
                <a:moveTo>
                  <a:pt x="9143" y="265176"/>
                </a:moveTo>
                <a:lnTo>
                  <a:pt x="0" y="265176"/>
                </a:lnTo>
                <a:lnTo>
                  <a:pt x="0" y="304800"/>
                </a:lnTo>
                <a:lnTo>
                  <a:pt x="9143" y="304800"/>
                </a:lnTo>
                <a:lnTo>
                  <a:pt x="9143" y="265176"/>
                </a:lnTo>
                <a:close/>
              </a:path>
              <a:path w="1694814" h="850900">
                <a:moveTo>
                  <a:pt x="9143" y="332232"/>
                </a:moveTo>
                <a:lnTo>
                  <a:pt x="0" y="332232"/>
                </a:lnTo>
                <a:lnTo>
                  <a:pt x="0" y="371856"/>
                </a:lnTo>
                <a:lnTo>
                  <a:pt x="9143" y="371856"/>
                </a:lnTo>
                <a:lnTo>
                  <a:pt x="9143" y="332232"/>
                </a:lnTo>
                <a:close/>
              </a:path>
              <a:path w="1694814" h="850900">
                <a:moveTo>
                  <a:pt x="9143" y="399288"/>
                </a:moveTo>
                <a:lnTo>
                  <a:pt x="0" y="399288"/>
                </a:lnTo>
                <a:lnTo>
                  <a:pt x="0" y="438912"/>
                </a:lnTo>
                <a:lnTo>
                  <a:pt x="9143" y="438912"/>
                </a:lnTo>
                <a:lnTo>
                  <a:pt x="9143" y="399288"/>
                </a:lnTo>
                <a:close/>
              </a:path>
              <a:path w="1694814" h="850900">
                <a:moveTo>
                  <a:pt x="9143" y="466344"/>
                </a:moveTo>
                <a:lnTo>
                  <a:pt x="0" y="466344"/>
                </a:lnTo>
                <a:lnTo>
                  <a:pt x="0" y="505968"/>
                </a:lnTo>
                <a:lnTo>
                  <a:pt x="9143" y="505968"/>
                </a:lnTo>
                <a:lnTo>
                  <a:pt x="9143" y="466344"/>
                </a:lnTo>
                <a:close/>
              </a:path>
              <a:path w="1694814" h="850900">
                <a:moveTo>
                  <a:pt x="9143" y="533400"/>
                </a:moveTo>
                <a:lnTo>
                  <a:pt x="0" y="533400"/>
                </a:lnTo>
                <a:lnTo>
                  <a:pt x="0" y="569976"/>
                </a:lnTo>
                <a:lnTo>
                  <a:pt x="9143" y="569976"/>
                </a:lnTo>
                <a:lnTo>
                  <a:pt x="9143" y="533400"/>
                </a:lnTo>
                <a:close/>
              </a:path>
              <a:path w="1694814" h="850900">
                <a:moveTo>
                  <a:pt x="9143" y="600456"/>
                </a:moveTo>
                <a:lnTo>
                  <a:pt x="0" y="600456"/>
                </a:lnTo>
                <a:lnTo>
                  <a:pt x="0" y="637032"/>
                </a:lnTo>
                <a:lnTo>
                  <a:pt x="9143" y="637032"/>
                </a:lnTo>
                <a:lnTo>
                  <a:pt x="9143" y="600456"/>
                </a:lnTo>
                <a:close/>
              </a:path>
              <a:path w="1694814" h="850900">
                <a:moveTo>
                  <a:pt x="9143" y="667512"/>
                </a:moveTo>
                <a:lnTo>
                  <a:pt x="0" y="667512"/>
                </a:lnTo>
                <a:lnTo>
                  <a:pt x="0" y="704088"/>
                </a:lnTo>
                <a:lnTo>
                  <a:pt x="9143" y="704088"/>
                </a:lnTo>
                <a:lnTo>
                  <a:pt x="9143" y="667512"/>
                </a:lnTo>
                <a:close/>
              </a:path>
              <a:path w="1694814" h="850900">
                <a:moveTo>
                  <a:pt x="9143" y="734573"/>
                </a:moveTo>
                <a:lnTo>
                  <a:pt x="0" y="734573"/>
                </a:lnTo>
                <a:lnTo>
                  <a:pt x="0" y="771149"/>
                </a:lnTo>
                <a:lnTo>
                  <a:pt x="9143" y="771149"/>
                </a:lnTo>
                <a:lnTo>
                  <a:pt x="9143" y="734573"/>
                </a:lnTo>
                <a:close/>
              </a:path>
              <a:path w="1694814" h="850900">
                <a:moveTo>
                  <a:pt x="6095" y="798581"/>
                </a:moveTo>
                <a:lnTo>
                  <a:pt x="0" y="798581"/>
                </a:lnTo>
                <a:lnTo>
                  <a:pt x="0" y="804677"/>
                </a:lnTo>
                <a:lnTo>
                  <a:pt x="3048" y="807725"/>
                </a:lnTo>
                <a:lnTo>
                  <a:pt x="39624" y="807725"/>
                </a:lnTo>
                <a:lnTo>
                  <a:pt x="39624" y="801629"/>
                </a:lnTo>
                <a:lnTo>
                  <a:pt x="9143" y="801629"/>
                </a:lnTo>
                <a:lnTo>
                  <a:pt x="6095" y="798581"/>
                </a:lnTo>
                <a:close/>
              </a:path>
              <a:path w="1694814" h="850900">
                <a:moveTo>
                  <a:pt x="39624" y="795533"/>
                </a:moveTo>
                <a:lnTo>
                  <a:pt x="3048" y="795533"/>
                </a:lnTo>
                <a:lnTo>
                  <a:pt x="9143" y="801629"/>
                </a:lnTo>
                <a:lnTo>
                  <a:pt x="9143" y="798581"/>
                </a:lnTo>
                <a:lnTo>
                  <a:pt x="39624" y="798581"/>
                </a:lnTo>
                <a:lnTo>
                  <a:pt x="39624" y="795533"/>
                </a:lnTo>
                <a:close/>
              </a:path>
              <a:path w="1694814" h="850900">
                <a:moveTo>
                  <a:pt x="39624" y="798581"/>
                </a:moveTo>
                <a:lnTo>
                  <a:pt x="9143" y="798581"/>
                </a:lnTo>
                <a:lnTo>
                  <a:pt x="9143" y="801629"/>
                </a:lnTo>
                <a:lnTo>
                  <a:pt x="39624" y="801629"/>
                </a:lnTo>
                <a:lnTo>
                  <a:pt x="39624" y="798581"/>
                </a:lnTo>
                <a:close/>
              </a:path>
              <a:path w="1694814" h="850900">
                <a:moveTo>
                  <a:pt x="106680" y="795533"/>
                </a:moveTo>
                <a:lnTo>
                  <a:pt x="70104" y="795533"/>
                </a:lnTo>
                <a:lnTo>
                  <a:pt x="70104" y="807725"/>
                </a:lnTo>
                <a:lnTo>
                  <a:pt x="106680" y="807725"/>
                </a:lnTo>
                <a:lnTo>
                  <a:pt x="106680" y="795533"/>
                </a:lnTo>
                <a:close/>
              </a:path>
              <a:path w="1694814" h="850900">
                <a:moveTo>
                  <a:pt x="173736" y="795533"/>
                </a:moveTo>
                <a:lnTo>
                  <a:pt x="137160" y="795533"/>
                </a:lnTo>
                <a:lnTo>
                  <a:pt x="137160" y="807725"/>
                </a:lnTo>
                <a:lnTo>
                  <a:pt x="173736" y="807725"/>
                </a:lnTo>
                <a:lnTo>
                  <a:pt x="173736" y="795533"/>
                </a:lnTo>
                <a:close/>
              </a:path>
              <a:path w="1694814" h="850900">
                <a:moveTo>
                  <a:pt x="240792" y="795533"/>
                </a:moveTo>
                <a:lnTo>
                  <a:pt x="204216" y="795533"/>
                </a:lnTo>
                <a:lnTo>
                  <a:pt x="204216" y="807725"/>
                </a:lnTo>
                <a:lnTo>
                  <a:pt x="240792" y="807725"/>
                </a:lnTo>
                <a:lnTo>
                  <a:pt x="240792" y="795533"/>
                </a:lnTo>
                <a:close/>
              </a:path>
              <a:path w="1694814" h="850900">
                <a:moveTo>
                  <a:pt x="307848" y="795533"/>
                </a:moveTo>
                <a:lnTo>
                  <a:pt x="268224" y="795533"/>
                </a:lnTo>
                <a:lnTo>
                  <a:pt x="268224" y="807725"/>
                </a:lnTo>
                <a:lnTo>
                  <a:pt x="307848" y="807725"/>
                </a:lnTo>
                <a:lnTo>
                  <a:pt x="307848" y="795533"/>
                </a:lnTo>
                <a:close/>
              </a:path>
              <a:path w="1694814" h="850900">
                <a:moveTo>
                  <a:pt x="374904" y="795533"/>
                </a:moveTo>
                <a:lnTo>
                  <a:pt x="335280" y="795533"/>
                </a:lnTo>
                <a:lnTo>
                  <a:pt x="335280" y="807725"/>
                </a:lnTo>
                <a:lnTo>
                  <a:pt x="374904" y="807725"/>
                </a:lnTo>
                <a:lnTo>
                  <a:pt x="374904" y="795533"/>
                </a:lnTo>
                <a:close/>
              </a:path>
              <a:path w="1694814" h="850900">
                <a:moveTo>
                  <a:pt x="441960" y="795533"/>
                </a:moveTo>
                <a:lnTo>
                  <a:pt x="402336" y="795533"/>
                </a:lnTo>
                <a:lnTo>
                  <a:pt x="402336" y="807725"/>
                </a:lnTo>
                <a:lnTo>
                  <a:pt x="441960" y="807725"/>
                </a:lnTo>
                <a:lnTo>
                  <a:pt x="441960" y="795533"/>
                </a:lnTo>
                <a:close/>
              </a:path>
              <a:path w="1694814" h="850900">
                <a:moveTo>
                  <a:pt x="509016" y="795533"/>
                </a:moveTo>
                <a:lnTo>
                  <a:pt x="469392" y="795533"/>
                </a:lnTo>
                <a:lnTo>
                  <a:pt x="469392" y="807725"/>
                </a:lnTo>
                <a:lnTo>
                  <a:pt x="509016" y="807725"/>
                </a:lnTo>
                <a:lnTo>
                  <a:pt x="509016" y="795533"/>
                </a:lnTo>
                <a:close/>
              </a:path>
              <a:path w="1694814" h="850900">
                <a:moveTo>
                  <a:pt x="573024" y="795533"/>
                </a:moveTo>
                <a:lnTo>
                  <a:pt x="536448" y="795533"/>
                </a:lnTo>
                <a:lnTo>
                  <a:pt x="536448" y="807725"/>
                </a:lnTo>
                <a:lnTo>
                  <a:pt x="573024" y="807725"/>
                </a:lnTo>
                <a:lnTo>
                  <a:pt x="573024" y="795533"/>
                </a:lnTo>
                <a:close/>
              </a:path>
              <a:path w="1694814" h="850900">
                <a:moveTo>
                  <a:pt x="640080" y="795533"/>
                </a:moveTo>
                <a:lnTo>
                  <a:pt x="603504" y="795533"/>
                </a:lnTo>
                <a:lnTo>
                  <a:pt x="603504" y="807725"/>
                </a:lnTo>
                <a:lnTo>
                  <a:pt x="640080" y="807725"/>
                </a:lnTo>
                <a:lnTo>
                  <a:pt x="640080" y="795533"/>
                </a:lnTo>
                <a:close/>
              </a:path>
              <a:path w="1694814" h="850900">
                <a:moveTo>
                  <a:pt x="707135" y="795533"/>
                </a:moveTo>
                <a:lnTo>
                  <a:pt x="670559" y="795533"/>
                </a:lnTo>
                <a:lnTo>
                  <a:pt x="670559" y="807725"/>
                </a:lnTo>
                <a:lnTo>
                  <a:pt x="707135" y="807725"/>
                </a:lnTo>
                <a:lnTo>
                  <a:pt x="707135" y="795533"/>
                </a:lnTo>
                <a:close/>
              </a:path>
              <a:path w="1694814" h="850900">
                <a:moveTo>
                  <a:pt x="774192" y="795533"/>
                </a:moveTo>
                <a:lnTo>
                  <a:pt x="737616" y="795533"/>
                </a:lnTo>
                <a:lnTo>
                  <a:pt x="737616" y="807725"/>
                </a:lnTo>
                <a:lnTo>
                  <a:pt x="774192" y="807725"/>
                </a:lnTo>
                <a:lnTo>
                  <a:pt x="774192" y="795533"/>
                </a:lnTo>
                <a:close/>
              </a:path>
              <a:path w="1694814" h="850900">
                <a:moveTo>
                  <a:pt x="841247" y="795533"/>
                </a:moveTo>
                <a:lnTo>
                  <a:pt x="801624" y="795533"/>
                </a:lnTo>
                <a:lnTo>
                  <a:pt x="801624" y="807725"/>
                </a:lnTo>
                <a:lnTo>
                  <a:pt x="841247" y="807725"/>
                </a:lnTo>
                <a:lnTo>
                  <a:pt x="841247" y="795533"/>
                </a:lnTo>
                <a:close/>
              </a:path>
              <a:path w="1694814" h="850900">
                <a:moveTo>
                  <a:pt x="908304" y="795533"/>
                </a:moveTo>
                <a:lnTo>
                  <a:pt x="868680" y="795533"/>
                </a:lnTo>
                <a:lnTo>
                  <a:pt x="868680" y="807725"/>
                </a:lnTo>
                <a:lnTo>
                  <a:pt x="908304" y="807725"/>
                </a:lnTo>
                <a:lnTo>
                  <a:pt x="908304" y="795533"/>
                </a:lnTo>
                <a:close/>
              </a:path>
              <a:path w="1694814" h="850900">
                <a:moveTo>
                  <a:pt x="975359" y="795533"/>
                </a:moveTo>
                <a:lnTo>
                  <a:pt x="935735" y="795533"/>
                </a:lnTo>
                <a:lnTo>
                  <a:pt x="935735" y="807725"/>
                </a:lnTo>
                <a:lnTo>
                  <a:pt x="975359" y="807725"/>
                </a:lnTo>
                <a:lnTo>
                  <a:pt x="975359" y="795533"/>
                </a:lnTo>
                <a:close/>
              </a:path>
              <a:path w="1694814" h="850900">
                <a:moveTo>
                  <a:pt x="1042416" y="795533"/>
                </a:moveTo>
                <a:lnTo>
                  <a:pt x="1002792" y="795533"/>
                </a:lnTo>
                <a:lnTo>
                  <a:pt x="1002792" y="807725"/>
                </a:lnTo>
                <a:lnTo>
                  <a:pt x="1042416" y="807725"/>
                </a:lnTo>
                <a:lnTo>
                  <a:pt x="1042416" y="795533"/>
                </a:lnTo>
                <a:close/>
              </a:path>
              <a:path w="1694814" h="850900">
                <a:moveTo>
                  <a:pt x="1106424" y="795533"/>
                </a:moveTo>
                <a:lnTo>
                  <a:pt x="1069847" y="795533"/>
                </a:lnTo>
                <a:lnTo>
                  <a:pt x="1069847" y="807725"/>
                </a:lnTo>
                <a:lnTo>
                  <a:pt x="1106424" y="807725"/>
                </a:lnTo>
                <a:lnTo>
                  <a:pt x="1106424" y="795533"/>
                </a:lnTo>
                <a:close/>
              </a:path>
              <a:path w="1694814" h="850900">
                <a:moveTo>
                  <a:pt x="1173480" y="795533"/>
                </a:moveTo>
                <a:lnTo>
                  <a:pt x="1136904" y="795533"/>
                </a:lnTo>
                <a:lnTo>
                  <a:pt x="1136904" y="807725"/>
                </a:lnTo>
                <a:lnTo>
                  <a:pt x="1173480" y="807725"/>
                </a:lnTo>
                <a:lnTo>
                  <a:pt x="1173480" y="795533"/>
                </a:lnTo>
                <a:close/>
              </a:path>
              <a:path w="1694814" h="850900">
                <a:moveTo>
                  <a:pt x="1240535" y="795533"/>
                </a:moveTo>
                <a:lnTo>
                  <a:pt x="1203959" y="795533"/>
                </a:lnTo>
                <a:lnTo>
                  <a:pt x="1203959" y="807725"/>
                </a:lnTo>
                <a:lnTo>
                  <a:pt x="1240535" y="807725"/>
                </a:lnTo>
                <a:lnTo>
                  <a:pt x="1240535" y="795533"/>
                </a:lnTo>
                <a:close/>
              </a:path>
              <a:path w="1694814" h="850900">
                <a:moveTo>
                  <a:pt x="1307592" y="795533"/>
                </a:moveTo>
                <a:lnTo>
                  <a:pt x="1271016" y="795533"/>
                </a:lnTo>
                <a:lnTo>
                  <a:pt x="1271016" y="807725"/>
                </a:lnTo>
                <a:lnTo>
                  <a:pt x="1307592" y="807725"/>
                </a:lnTo>
                <a:lnTo>
                  <a:pt x="1307592" y="795533"/>
                </a:lnTo>
                <a:close/>
              </a:path>
              <a:path w="1694814" h="850900">
                <a:moveTo>
                  <a:pt x="1374647" y="795533"/>
                </a:moveTo>
                <a:lnTo>
                  <a:pt x="1335024" y="795533"/>
                </a:lnTo>
                <a:lnTo>
                  <a:pt x="1335024" y="807725"/>
                </a:lnTo>
                <a:lnTo>
                  <a:pt x="1374647" y="807725"/>
                </a:lnTo>
                <a:lnTo>
                  <a:pt x="1374647" y="795533"/>
                </a:lnTo>
                <a:close/>
              </a:path>
              <a:path w="1694814" h="850900">
                <a:moveTo>
                  <a:pt x="1441704" y="795533"/>
                </a:moveTo>
                <a:lnTo>
                  <a:pt x="1402080" y="795533"/>
                </a:lnTo>
                <a:lnTo>
                  <a:pt x="1402080" y="807725"/>
                </a:lnTo>
                <a:lnTo>
                  <a:pt x="1441704" y="807725"/>
                </a:lnTo>
                <a:lnTo>
                  <a:pt x="1441704" y="795533"/>
                </a:lnTo>
                <a:close/>
              </a:path>
              <a:path w="1694814" h="850900">
                <a:moveTo>
                  <a:pt x="1508759" y="795533"/>
                </a:moveTo>
                <a:lnTo>
                  <a:pt x="1469135" y="795533"/>
                </a:lnTo>
                <a:lnTo>
                  <a:pt x="1469135" y="807725"/>
                </a:lnTo>
                <a:lnTo>
                  <a:pt x="1508759" y="807725"/>
                </a:lnTo>
                <a:lnTo>
                  <a:pt x="1508759" y="795533"/>
                </a:lnTo>
                <a:close/>
              </a:path>
              <a:path w="1694814" h="850900">
                <a:moveTo>
                  <a:pt x="1575816" y="795533"/>
                </a:moveTo>
                <a:lnTo>
                  <a:pt x="1536192" y="795533"/>
                </a:lnTo>
                <a:lnTo>
                  <a:pt x="1536192" y="807725"/>
                </a:lnTo>
                <a:lnTo>
                  <a:pt x="1575816" y="807725"/>
                </a:lnTo>
                <a:lnTo>
                  <a:pt x="1575816" y="795533"/>
                </a:lnTo>
                <a:close/>
              </a:path>
              <a:path w="1694814" h="850900">
                <a:moveTo>
                  <a:pt x="1670304" y="805408"/>
                </a:moveTo>
                <a:lnTo>
                  <a:pt x="1606295" y="841253"/>
                </a:lnTo>
                <a:lnTo>
                  <a:pt x="1606295" y="844301"/>
                </a:lnTo>
                <a:lnTo>
                  <a:pt x="1603247" y="847349"/>
                </a:lnTo>
                <a:lnTo>
                  <a:pt x="1606295" y="847349"/>
                </a:lnTo>
                <a:lnTo>
                  <a:pt x="1606295" y="850397"/>
                </a:lnTo>
                <a:lnTo>
                  <a:pt x="1612392" y="850397"/>
                </a:lnTo>
                <a:lnTo>
                  <a:pt x="1684401" y="807725"/>
                </a:lnTo>
                <a:lnTo>
                  <a:pt x="1670304" y="807725"/>
                </a:lnTo>
                <a:lnTo>
                  <a:pt x="1670304" y="805408"/>
                </a:lnTo>
                <a:close/>
              </a:path>
              <a:path w="1694814" h="850900">
                <a:moveTo>
                  <a:pt x="1639824" y="795533"/>
                </a:moveTo>
                <a:lnTo>
                  <a:pt x="1603247" y="795533"/>
                </a:lnTo>
                <a:lnTo>
                  <a:pt x="1603247" y="807725"/>
                </a:lnTo>
                <a:lnTo>
                  <a:pt x="1639824" y="807725"/>
                </a:lnTo>
                <a:lnTo>
                  <a:pt x="1639824" y="795533"/>
                </a:lnTo>
                <a:close/>
              </a:path>
              <a:path w="1694814" h="850900">
                <a:moveTo>
                  <a:pt x="1677053" y="801629"/>
                </a:moveTo>
                <a:lnTo>
                  <a:pt x="1670304" y="805408"/>
                </a:lnTo>
                <a:lnTo>
                  <a:pt x="1670304" y="807725"/>
                </a:lnTo>
                <a:lnTo>
                  <a:pt x="1684401" y="807725"/>
                </a:lnTo>
                <a:lnTo>
                  <a:pt x="1685544" y="807047"/>
                </a:lnTo>
                <a:lnTo>
                  <a:pt x="1685544" y="804677"/>
                </a:lnTo>
                <a:lnTo>
                  <a:pt x="1682495" y="804677"/>
                </a:lnTo>
                <a:lnTo>
                  <a:pt x="1677053" y="801629"/>
                </a:lnTo>
                <a:close/>
              </a:path>
              <a:path w="1694814" h="850900">
                <a:moveTo>
                  <a:pt x="1685544" y="807047"/>
                </a:moveTo>
                <a:lnTo>
                  <a:pt x="1684401" y="807725"/>
                </a:lnTo>
                <a:lnTo>
                  <a:pt x="1685544" y="807725"/>
                </a:lnTo>
                <a:lnTo>
                  <a:pt x="1685544" y="807047"/>
                </a:lnTo>
                <a:close/>
              </a:path>
              <a:path w="1694814" h="850900">
                <a:moveTo>
                  <a:pt x="1685544" y="796210"/>
                </a:moveTo>
                <a:lnTo>
                  <a:pt x="1685544" y="807047"/>
                </a:lnTo>
                <a:lnTo>
                  <a:pt x="1694688" y="801629"/>
                </a:lnTo>
                <a:lnTo>
                  <a:pt x="1685544" y="796210"/>
                </a:lnTo>
                <a:close/>
              </a:path>
              <a:path w="1694814" h="850900">
                <a:moveTo>
                  <a:pt x="1670304" y="797849"/>
                </a:moveTo>
                <a:lnTo>
                  <a:pt x="1670304" y="805408"/>
                </a:lnTo>
                <a:lnTo>
                  <a:pt x="1677053" y="801629"/>
                </a:lnTo>
                <a:lnTo>
                  <a:pt x="1670304" y="797849"/>
                </a:lnTo>
                <a:close/>
              </a:path>
              <a:path w="1694814" h="850900">
                <a:moveTo>
                  <a:pt x="1682495" y="798581"/>
                </a:moveTo>
                <a:lnTo>
                  <a:pt x="1677053" y="801629"/>
                </a:lnTo>
                <a:lnTo>
                  <a:pt x="1682495" y="804677"/>
                </a:lnTo>
                <a:lnTo>
                  <a:pt x="1682495" y="798581"/>
                </a:lnTo>
                <a:close/>
              </a:path>
              <a:path w="1694814" h="850900">
                <a:moveTo>
                  <a:pt x="1685544" y="798581"/>
                </a:moveTo>
                <a:lnTo>
                  <a:pt x="1682495" y="798581"/>
                </a:lnTo>
                <a:lnTo>
                  <a:pt x="1682495" y="804677"/>
                </a:lnTo>
                <a:lnTo>
                  <a:pt x="1685544" y="804677"/>
                </a:lnTo>
                <a:lnTo>
                  <a:pt x="1685544" y="798581"/>
                </a:lnTo>
                <a:close/>
              </a:path>
              <a:path w="1694814" h="850900">
                <a:moveTo>
                  <a:pt x="1684401" y="795533"/>
                </a:moveTo>
                <a:lnTo>
                  <a:pt x="1670304" y="795533"/>
                </a:lnTo>
                <a:lnTo>
                  <a:pt x="1670304" y="797849"/>
                </a:lnTo>
                <a:lnTo>
                  <a:pt x="1677053" y="801629"/>
                </a:lnTo>
                <a:lnTo>
                  <a:pt x="1682495" y="798581"/>
                </a:lnTo>
                <a:lnTo>
                  <a:pt x="1685544" y="798581"/>
                </a:lnTo>
                <a:lnTo>
                  <a:pt x="1685544" y="796210"/>
                </a:lnTo>
                <a:lnTo>
                  <a:pt x="1684401" y="795533"/>
                </a:lnTo>
                <a:close/>
              </a:path>
              <a:path w="1694814" h="850900">
                <a:moveTo>
                  <a:pt x="1612392" y="752861"/>
                </a:moveTo>
                <a:lnTo>
                  <a:pt x="1606295" y="752861"/>
                </a:lnTo>
                <a:lnTo>
                  <a:pt x="1606295" y="755909"/>
                </a:lnTo>
                <a:lnTo>
                  <a:pt x="1603247" y="755909"/>
                </a:lnTo>
                <a:lnTo>
                  <a:pt x="1606295" y="758957"/>
                </a:lnTo>
                <a:lnTo>
                  <a:pt x="1606295" y="762005"/>
                </a:lnTo>
                <a:lnTo>
                  <a:pt x="1670304" y="797849"/>
                </a:lnTo>
                <a:lnTo>
                  <a:pt x="1670304" y="795533"/>
                </a:lnTo>
                <a:lnTo>
                  <a:pt x="1684401" y="795533"/>
                </a:lnTo>
                <a:lnTo>
                  <a:pt x="1612392" y="752861"/>
                </a:lnTo>
                <a:close/>
              </a:path>
              <a:path w="1694814" h="850900">
                <a:moveTo>
                  <a:pt x="1685544" y="795533"/>
                </a:moveTo>
                <a:lnTo>
                  <a:pt x="1684401" y="795533"/>
                </a:lnTo>
                <a:lnTo>
                  <a:pt x="1685544" y="796210"/>
                </a:lnTo>
                <a:lnTo>
                  <a:pt x="1685544" y="79553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831357" y="5328856"/>
            <a:ext cx="4185932" cy="710560"/>
          </a:xfrm>
          <a:custGeom>
            <a:avLst/>
            <a:gdLst/>
            <a:ahLst/>
            <a:cxnLst/>
            <a:rect l="l" t="t" r="r" b="b"/>
            <a:pathLst>
              <a:path w="4895215" h="783590">
                <a:moveTo>
                  <a:pt x="0" y="0"/>
                </a:moveTo>
                <a:lnTo>
                  <a:pt x="4895088" y="0"/>
                </a:lnTo>
                <a:lnTo>
                  <a:pt x="4895088" y="783336"/>
                </a:lnTo>
                <a:lnTo>
                  <a:pt x="0" y="78333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06349"/>
            </a:solidFill>
          </a:ln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820931" y="5317800"/>
            <a:ext cx="4209281" cy="732441"/>
          </a:xfrm>
          <a:custGeom>
            <a:avLst/>
            <a:gdLst/>
            <a:ahLst/>
            <a:cxnLst/>
            <a:rect l="l" t="t" r="r" b="b"/>
            <a:pathLst>
              <a:path w="4922520" h="807720">
                <a:moveTo>
                  <a:pt x="4916424" y="0"/>
                </a:moveTo>
                <a:lnTo>
                  <a:pt x="6096" y="0"/>
                </a:lnTo>
                <a:lnTo>
                  <a:pt x="0" y="6095"/>
                </a:lnTo>
                <a:lnTo>
                  <a:pt x="0" y="804677"/>
                </a:lnTo>
                <a:lnTo>
                  <a:pt x="6096" y="807725"/>
                </a:lnTo>
                <a:lnTo>
                  <a:pt x="4916424" y="807725"/>
                </a:lnTo>
                <a:lnTo>
                  <a:pt x="4922520" y="804677"/>
                </a:lnTo>
                <a:lnTo>
                  <a:pt x="4922520" y="795533"/>
                </a:lnTo>
                <a:lnTo>
                  <a:pt x="24384" y="795533"/>
                </a:lnTo>
                <a:lnTo>
                  <a:pt x="12192" y="783341"/>
                </a:lnTo>
                <a:lnTo>
                  <a:pt x="24384" y="783341"/>
                </a:lnTo>
                <a:lnTo>
                  <a:pt x="24384" y="24383"/>
                </a:lnTo>
                <a:lnTo>
                  <a:pt x="12192" y="24383"/>
                </a:lnTo>
                <a:lnTo>
                  <a:pt x="24384" y="12191"/>
                </a:lnTo>
                <a:lnTo>
                  <a:pt x="4922520" y="12191"/>
                </a:lnTo>
                <a:lnTo>
                  <a:pt x="4922520" y="6095"/>
                </a:lnTo>
                <a:lnTo>
                  <a:pt x="4916424" y="0"/>
                </a:lnTo>
                <a:close/>
              </a:path>
              <a:path w="4922520" h="807720">
                <a:moveTo>
                  <a:pt x="24384" y="783341"/>
                </a:moveTo>
                <a:lnTo>
                  <a:pt x="12192" y="783341"/>
                </a:lnTo>
                <a:lnTo>
                  <a:pt x="24384" y="795533"/>
                </a:lnTo>
                <a:lnTo>
                  <a:pt x="24384" y="783341"/>
                </a:lnTo>
                <a:close/>
              </a:path>
              <a:path w="4922520" h="807720">
                <a:moveTo>
                  <a:pt x="4895088" y="783341"/>
                </a:moveTo>
                <a:lnTo>
                  <a:pt x="24384" y="783341"/>
                </a:lnTo>
                <a:lnTo>
                  <a:pt x="24384" y="795533"/>
                </a:lnTo>
                <a:lnTo>
                  <a:pt x="4895088" y="795533"/>
                </a:lnTo>
                <a:lnTo>
                  <a:pt x="4895088" y="783341"/>
                </a:lnTo>
                <a:close/>
              </a:path>
              <a:path w="4922520" h="807720">
                <a:moveTo>
                  <a:pt x="4895088" y="12191"/>
                </a:moveTo>
                <a:lnTo>
                  <a:pt x="4895088" y="795533"/>
                </a:lnTo>
                <a:lnTo>
                  <a:pt x="4907280" y="783341"/>
                </a:lnTo>
                <a:lnTo>
                  <a:pt x="4922520" y="783341"/>
                </a:lnTo>
                <a:lnTo>
                  <a:pt x="4922520" y="24383"/>
                </a:lnTo>
                <a:lnTo>
                  <a:pt x="4907280" y="24383"/>
                </a:lnTo>
                <a:lnTo>
                  <a:pt x="4895088" y="12191"/>
                </a:lnTo>
                <a:close/>
              </a:path>
              <a:path w="4922520" h="807720">
                <a:moveTo>
                  <a:pt x="4922520" y="783341"/>
                </a:moveTo>
                <a:lnTo>
                  <a:pt x="4907280" y="783341"/>
                </a:lnTo>
                <a:lnTo>
                  <a:pt x="4895088" y="795533"/>
                </a:lnTo>
                <a:lnTo>
                  <a:pt x="4922520" y="795533"/>
                </a:lnTo>
                <a:lnTo>
                  <a:pt x="4922520" y="783341"/>
                </a:lnTo>
                <a:close/>
              </a:path>
              <a:path w="4922520" h="807720">
                <a:moveTo>
                  <a:pt x="24384" y="12191"/>
                </a:moveTo>
                <a:lnTo>
                  <a:pt x="12192" y="24383"/>
                </a:lnTo>
                <a:lnTo>
                  <a:pt x="24384" y="24383"/>
                </a:lnTo>
                <a:lnTo>
                  <a:pt x="24384" y="12191"/>
                </a:lnTo>
                <a:close/>
              </a:path>
              <a:path w="4922520" h="807720">
                <a:moveTo>
                  <a:pt x="4895088" y="12191"/>
                </a:moveTo>
                <a:lnTo>
                  <a:pt x="24384" y="12191"/>
                </a:lnTo>
                <a:lnTo>
                  <a:pt x="24384" y="24383"/>
                </a:lnTo>
                <a:lnTo>
                  <a:pt x="4895088" y="24383"/>
                </a:lnTo>
                <a:lnTo>
                  <a:pt x="4895088" y="12191"/>
                </a:lnTo>
                <a:close/>
              </a:path>
              <a:path w="4922520" h="807720">
                <a:moveTo>
                  <a:pt x="4922520" y="12191"/>
                </a:moveTo>
                <a:lnTo>
                  <a:pt x="4895088" y="12191"/>
                </a:lnTo>
                <a:lnTo>
                  <a:pt x="4907280" y="24383"/>
                </a:lnTo>
                <a:lnTo>
                  <a:pt x="4922520" y="24383"/>
                </a:lnTo>
                <a:lnTo>
                  <a:pt x="4922520" y="12191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51265" y="2323006"/>
            <a:ext cx="6910670" cy="3865017"/>
          </a:xfrm>
          <a:prstGeom prst="rect">
            <a:avLst/>
          </a:prstGeom>
          <a:noFill/>
        </p:spPr>
        <p:txBody>
          <a:bodyPr vert="horz" wrap="square" lIns="0" tIns="10018" rIns="0" bIns="0" rtlCol="0">
            <a:spAutoFit/>
          </a:bodyPr>
          <a:lstStyle/>
          <a:p>
            <a:pPr marR="4738401" algn="just" defTabSz="801046" eaLnBrk="1" fontAlgn="auto" hangingPunct="1">
              <a:spcBef>
                <a:spcPts val="79"/>
              </a:spcBef>
              <a:spcAft>
                <a:spcPts val="0"/>
              </a:spcAft>
            </a:pPr>
            <a:r>
              <a:rPr sz="1200" b="0" spc="-4" dirty="0">
                <a:solidFill>
                  <a:srgbClr val="FFFFFF"/>
                </a:solidFill>
                <a:latin typeface="Arial"/>
                <a:cs typeface="Arial"/>
              </a:rPr>
              <a:t>Possibilità </a:t>
            </a:r>
            <a:r>
              <a:rPr sz="1200" b="0" spc="-13" dirty="0">
                <a:solidFill>
                  <a:srgbClr val="FFFFFF"/>
                </a:solidFill>
                <a:latin typeface="Arial"/>
                <a:cs typeface="Arial"/>
              </a:rPr>
              <a:t>per </a:t>
            </a:r>
            <a:r>
              <a:rPr sz="1200" b="0" spc="-4" dirty="0">
                <a:solidFill>
                  <a:srgbClr val="FFFFFF"/>
                </a:solidFill>
                <a:latin typeface="Arial"/>
                <a:cs typeface="Arial"/>
              </a:rPr>
              <a:t>le </a:t>
            </a:r>
            <a:r>
              <a:rPr sz="1200" b="0" dirty="0">
                <a:solidFill>
                  <a:srgbClr val="FFFFFF"/>
                </a:solidFill>
                <a:latin typeface="Arial"/>
                <a:cs typeface="Arial"/>
              </a:rPr>
              <a:t>AdG </a:t>
            </a:r>
            <a:r>
              <a:rPr sz="1200" b="0" spc="-9" dirty="0">
                <a:solidFill>
                  <a:srgbClr val="FFFFFF"/>
                </a:solidFill>
                <a:latin typeface="Arial"/>
                <a:cs typeface="Arial"/>
              </a:rPr>
              <a:t>di  contribuire </a:t>
            </a:r>
            <a:r>
              <a:rPr sz="1200" spc="-4" dirty="0">
                <a:solidFill>
                  <a:srgbClr val="FFFFFF"/>
                </a:solidFill>
                <a:latin typeface="Arial"/>
                <a:cs typeface="Arial"/>
              </a:rPr>
              <a:t>risorse dei Fondi SIE  </a:t>
            </a:r>
            <a:r>
              <a:rPr sz="1200" b="0" spc="-4" dirty="0">
                <a:solidFill>
                  <a:srgbClr val="FFFFFF"/>
                </a:solidFill>
                <a:latin typeface="Arial"/>
                <a:cs typeface="Arial"/>
              </a:rPr>
              <a:t>a strumenti finanziari </a:t>
            </a:r>
            <a:r>
              <a:rPr sz="1200" b="0" spc="-9" dirty="0">
                <a:solidFill>
                  <a:srgbClr val="FFFFFF"/>
                </a:solidFill>
                <a:latin typeface="Arial"/>
                <a:cs typeface="Arial"/>
              </a:rPr>
              <a:t>centrali al  fine di indirizzarli </a:t>
            </a:r>
            <a:r>
              <a:rPr sz="1200" b="0" spc="-4" dirty="0">
                <a:solidFill>
                  <a:srgbClr val="FFFFFF"/>
                </a:solidFill>
                <a:latin typeface="Arial"/>
                <a:cs typeface="Arial"/>
              </a:rPr>
              <a:t>verso l’area </a:t>
            </a:r>
            <a:r>
              <a:rPr sz="1200" b="0" spc="-9" dirty="0">
                <a:solidFill>
                  <a:srgbClr val="FFFFFF"/>
                </a:solidFill>
                <a:latin typeface="Arial"/>
                <a:cs typeface="Arial"/>
              </a:rPr>
              <a:t>di  intervento </a:t>
            </a:r>
            <a:r>
              <a:rPr sz="1200" b="0" spc="-4" dirty="0">
                <a:solidFill>
                  <a:srgbClr val="FFFFFF"/>
                </a:solidFill>
                <a:latin typeface="Arial"/>
                <a:cs typeface="Arial"/>
              </a:rPr>
              <a:t>del Programma  </a:t>
            </a:r>
            <a:r>
              <a:rPr sz="1200" b="0" spc="-9" dirty="0">
                <a:solidFill>
                  <a:srgbClr val="FFFFFF"/>
                </a:solidFill>
                <a:latin typeface="Arial"/>
                <a:cs typeface="Arial"/>
              </a:rPr>
              <a:t>Operativo</a:t>
            </a:r>
            <a:endParaRPr sz="1200" b="0" dirty="0">
              <a:solidFill>
                <a:prstClr val="black"/>
              </a:solidFill>
              <a:latin typeface="Arial"/>
              <a:cs typeface="Arial"/>
            </a:endParaRPr>
          </a:p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100" b="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80105" marR="4885260" defTabSz="801046" eaLnBrk="1" fontAlgn="auto" hangingPunct="1">
              <a:spcBef>
                <a:spcPts val="4"/>
              </a:spcBef>
              <a:spcAft>
                <a:spcPts val="0"/>
              </a:spcAft>
            </a:pPr>
            <a:r>
              <a:rPr sz="1200" b="0" spc="-18" dirty="0">
                <a:solidFill>
                  <a:prstClr val="black"/>
                </a:solidFill>
                <a:latin typeface="Arial"/>
                <a:cs typeface="Arial"/>
              </a:rPr>
              <a:t>Il 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programma </a:t>
            </a:r>
            <a:r>
              <a:rPr sz="1200" b="0" spc="-4" dirty="0">
                <a:solidFill>
                  <a:prstClr val="black"/>
                </a:solidFill>
                <a:latin typeface="Arial"/>
                <a:cs typeface="Arial"/>
              </a:rPr>
              <a:t>EaSI  </a:t>
            </a:r>
            <a:r>
              <a:rPr sz="1200" b="0" spc="-13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sz="1200" b="0" i="1" spc="-13" dirty="0">
                <a:solidFill>
                  <a:prstClr val="black"/>
                </a:solidFill>
                <a:latin typeface="Arial"/>
                <a:cs typeface="Arial"/>
              </a:rPr>
              <a:t>Employment and </a:t>
            </a:r>
            <a:r>
              <a:rPr sz="1200" b="0" i="1" spc="-9" dirty="0">
                <a:solidFill>
                  <a:prstClr val="black"/>
                </a:solidFill>
                <a:latin typeface="Arial"/>
                <a:cs typeface="Arial"/>
              </a:rPr>
              <a:t>social  innovation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) gestito </a:t>
            </a:r>
            <a:r>
              <a:rPr sz="1200" b="0" spc="-13" dirty="0">
                <a:solidFill>
                  <a:prstClr val="black"/>
                </a:solidFill>
                <a:latin typeface="Arial"/>
                <a:cs typeface="Arial"/>
              </a:rPr>
              <a:t>dal 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FEI </a:t>
            </a:r>
            <a:r>
              <a:rPr sz="1200" b="0" spc="-13" dirty="0">
                <a:solidFill>
                  <a:prstClr val="black"/>
                </a:solidFill>
                <a:latin typeface="Arial"/>
                <a:cs typeface="Arial"/>
              </a:rPr>
              <a:t>per  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conto della </a:t>
            </a:r>
            <a:r>
              <a:rPr sz="1200" b="0" spc="-4" dirty="0">
                <a:solidFill>
                  <a:prstClr val="black"/>
                </a:solidFill>
                <a:latin typeface="Arial"/>
                <a:cs typeface="Arial"/>
              </a:rPr>
              <a:t>Commissione 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e’ un  esempio di strumento  </a:t>
            </a:r>
            <a:r>
              <a:rPr sz="1200" b="0" spc="-13" dirty="0">
                <a:solidFill>
                  <a:prstClr val="black"/>
                </a:solidFill>
                <a:latin typeface="Arial"/>
                <a:cs typeface="Arial"/>
              </a:rPr>
              <a:t>finanziario 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di cui alla lett. (a)  dell’art.</a:t>
            </a:r>
            <a:r>
              <a:rPr sz="1200" b="0" spc="31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200" b="0" spc="-9" dirty="0">
                <a:solidFill>
                  <a:prstClr val="black"/>
                </a:solidFill>
                <a:latin typeface="Arial"/>
                <a:cs typeface="Arial"/>
              </a:rPr>
              <a:t>38</a:t>
            </a:r>
            <a:endParaRPr sz="1200" b="0" dirty="0">
              <a:solidFill>
                <a:prstClr val="black"/>
              </a:solidFill>
              <a:latin typeface="Arial"/>
              <a:cs typeface="Arial"/>
            </a:endParaRPr>
          </a:p>
          <a:p>
            <a:pPr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sz="1300" b="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defTabSz="801046" eaLnBrk="1" fontAlgn="auto" hangingPunct="1">
              <a:spcBef>
                <a:spcPts val="13"/>
              </a:spcBef>
              <a:spcAft>
                <a:spcPts val="0"/>
              </a:spcAft>
            </a:pPr>
            <a:endParaRPr sz="1100" b="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2792531" marR="304842" defTabSz="801046" eaLnBrk="1" fontAlgn="auto" hangingPunct="1">
              <a:spcBef>
                <a:spcPts val="0"/>
              </a:spcBef>
              <a:spcAft>
                <a:spcPts val="0"/>
              </a:spcAft>
            </a:pPr>
            <a:endParaRPr lang="it-IT" sz="1200" b="0" spc="4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2792531" marR="304842" defTabSz="801046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200" b="0" spc="4" dirty="0" err="1" smtClean="0">
                <a:solidFill>
                  <a:prstClr val="black"/>
                </a:solidFill>
                <a:latin typeface="Arial"/>
                <a:cs typeface="Arial"/>
              </a:rPr>
              <a:t>EaSI</a:t>
            </a:r>
            <a:r>
              <a:rPr sz="1200" b="0" spc="4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punta a </a:t>
            </a:r>
            <a:r>
              <a:rPr sz="1200" b="0" dirty="0">
                <a:solidFill>
                  <a:prstClr val="black"/>
                </a:solidFill>
                <a:latin typeface="Arial"/>
                <a:cs typeface="Arial"/>
              </a:rPr>
              <a:t>promuovere l’occupazione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1200" b="0" spc="-17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200" b="0" dirty="0">
                <a:solidFill>
                  <a:prstClr val="black"/>
                </a:solidFill>
                <a:latin typeface="Arial"/>
                <a:cs typeface="Arial"/>
              </a:rPr>
              <a:t>l’inclusione  sociale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attraverso </a:t>
            </a:r>
            <a:r>
              <a:rPr sz="1200" b="0" dirty="0">
                <a:solidFill>
                  <a:prstClr val="black"/>
                </a:solidFill>
                <a:latin typeface="Arial"/>
                <a:cs typeface="Arial"/>
              </a:rPr>
              <a:t>il miglioramento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dell’accesso </a:t>
            </a:r>
            <a:r>
              <a:rPr sz="1200" b="0" spc="-4" dirty="0">
                <a:solidFill>
                  <a:prstClr val="black"/>
                </a:solidFill>
                <a:latin typeface="Arial"/>
                <a:cs typeface="Arial"/>
              </a:rPr>
              <a:t>al 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credito </a:t>
            </a:r>
            <a:r>
              <a:rPr sz="1200" b="0" dirty="0">
                <a:solidFill>
                  <a:prstClr val="black"/>
                </a:solidFill>
                <a:latin typeface="Arial"/>
                <a:cs typeface="Arial"/>
              </a:rPr>
              <a:t>delle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microimprese e </a:t>
            </a:r>
            <a:r>
              <a:rPr sz="1200" b="0" dirty="0">
                <a:solidFill>
                  <a:prstClr val="black"/>
                </a:solidFill>
                <a:latin typeface="Arial"/>
                <a:cs typeface="Arial"/>
              </a:rPr>
              <a:t>delle </a:t>
            </a:r>
            <a:r>
              <a:rPr sz="1200" b="0" spc="4" dirty="0">
                <a:solidFill>
                  <a:prstClr val="black"/>
                </a:solidFill>
                <a:latin typeface="Arial"/>
                <a:cs typeface="Arial"/>
              </a:rPr>
              <a:t>imprese</a:t>
            </a:r>
            <a:r>
              <a:rPr sz="1200" b="0" spc="-21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200" b="0" dirty="0">
                <a:solidFill>
                  <a:prstClr val="black"/>
                </a:solidFill>
                <a:latin typeface="Arial"/>
                <a:cs typeface="Arial"/>
              </a:rPr>
              <a:t>sociali</a:t>
            </a:r>
          </a:p>
          <a:p>
            <a:pPr marR="4453" algn="r" defTabSz="801046" eaLnBrk="1" fontAlgn="auto" hangingPunct="1">
              <a:spcBef>
                <a:spcPts val="289"/>
              </a:spcBef>
              <a:spcAft>
                <a:spcPts val="0"/>
              </a:spcAft>
            </a:pPr>
            <a:endParaRPr sz="900" b="0" dirty="0">
              <a:solidFill>
                <a:prstClr val="black"/>
              </a:solidFill>
              <a:latin typeface="Gill Sans MT"/>
              <a:cs typeface="Gill Sans MT"/>
            </a:endParaRPr>
          </a:p>
        </p:txBody>
      </p:sp>
      <p:pic>
        <p:nvPicPr>
          <p:cNvPr id="19" name="Immagine 18" descr="logoFSESicilia2020completoL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20" name="image3.jpe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36429" y="6730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332656"/>
            <a:ext cx="8229600" cy="626790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1128" marR="4453" algn="ctr">
              <a:spcBef>
                <a:spcPts val="88"/>
              </a:spcBef>
            </a:pPr>
            <a:r>
              <a:rPr sz="2000" b="1" spc="-4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Contributo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agli strumenti finanziari </a:t>
            </a:r>
            <a:r>
              <a:rPr sz="2000" b="1" spc="-4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previsti</a:t>
            </a:r>
            <a:r>
              <a:rPr sz="2000" b="1" spc="-24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  programma</a:t>
            </a:r>
            <a:r>
              <a:rPr sz="2000" b="1" spc="-70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</a:t>
            </a:r>
          </a:p>
          <a:p>
            <a:pPr marL="11128" algn="ctr"/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Principali</a:t>
            </a:r>
            <a:r>
              <a:rPr sz="2000" b="1" i="1" spc="-3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vantaggi</a:t>
            </a:r>
          </a:p>
        </p:txBody>
      </p:sp>
      <p:sp>
        <p:nvSpPr>
          <p:cNvPr id="3" name="object 3"/>
          <p:cNvSpPr/>
          <p:nvPr/>
        </p:nvSpPr>
        <p:spPr>
          <a:xfrm>
            <a:off x="865314" y="1465800"/>
            <a:ext cx="3709184" cy="2693996"/>
          </a:xfrm>
          <a:custGeom>
            <a:avLst/>
            <a:gdLst/>
            <a:ahLst/>
            <a:cxnLst/>
            <a:rect l="l" t="t" r="r" b="b"/>
            <a:pathLst>
              <a:path w="4337685" h="2383790">
                <a:moveTo>
                  <a:pt x="4331208" y="0"/>
                </a:moveTo>
                <a:lnTo>
                  <a:pt x="3047" y="0"/>
                </a:lnTo>
                <a:lnTo>
                  <a:pt x="0" y="3048"/>
                </a:lnTo>
                <a:lnTo>
                  <a:pt x="0" y="2377440"/>
                </a:lnTo>
                <a:lnTo>
                  <a:pt x="3047" y="2383536"/>
                </a:lnTo>
                <a:lnTo>
                  <a:pt x="4331208" y="2383536"/>
                </a:lnTo>
                <a:lnTo>
                  <a:pt x="4337304" y="2377440"/>
                </a:lnTo>
                <a:lnTo>
                  <a:pt x="4337304" y="2371344"/>
                </a:lnTo>
                <a:lnTo>
                  <a:pt x="24383" y="2371344"/>
                </a:lnTo>
                <a:lnTo>
                  <a:pt x="12191" y="2359152"/>
                </a:lnTo>
                <a:lnTo>
                  <a:pt x="24383" y="2359152"/>
                </a:lnTo>
                <a:lnTo>
                  <a:pt x="24383" y="24384"/>
                </a:lnTo>
                <a:lnTo>
                  <a:pt x="12191" y="24384"/>
                </a:lnTo>
                <a:lnTo>
                  <a:pt x="24383" y="12192"/>
                </a:lnTo>
                <a:lnTo>
                  <a:pt x="4337304" y="12192"/>
                </a:lnTo>
                <a:lnTo>
                  <a:pt x="4337304" y="3048"/>
                </a:lnTo>
                <a:lnTo>
                  <a:pt x="4331208" y="0"/>
                </a:lnTo>
                <a:close/>
              </a:path>
              <a:path w="4337685" h="2383790">
                <a:moveTo>
                  <a:pt x="24383" y="2359152"/>
                </a:moveTo>
                <a:lnTo>
                  <a:pt x="12191" y="2359152"/>
                </a:lnTo>
                <a:lnTo>
                  <a:pt x="24383" y="2371344"/>
                </a:lnTo>
                <a:lnTo>
                  <a:pt x="24383" y="2359152"/>
                </a:lnTo>
                <a:close/>
              </a:path>
              <a:path w="4337685" h="2383790">
                <a:moveTo>
                  <a:pt x="4309872" y="2359152"/>
                </a:moveTo>
                <a:lnTo>
                  <a:pt x="24383" y="2359152"/>
                </a:lnTo>
                <a:lnTo>
                  <a:pt x="24383" y="2371344"/>
                </a:lnTo>
                <a:lnTo>
                  <a:pt x="4309872" y="2371344"/>
                </a:lnTo>
                <a:lnTo>
                  <a:pt x="4309872" y="2359152"/>
                </a:lnTo>
                <a:close/>
              </a:path>
              <a:path w="4337685" h="2383790">
                <a:moveTo>
                  <a:pt x="4309872" y="12192"/>
                </a:moveTo>
                <a:lnTo>
                  <a:pt x="4309872" y="2371344"/>
                </a:lnTo>
                <a:lnTo>
                  <a:pt x="4322064" y="2359152"/>
                </a:lnTo>
                <a:lnTo>
                  <a:pt x="4337304" y="2359152"/>
                </a:lnTo>
                <a:lnTo>
                  <a:pt x="4337304" y="24384"/>
                </a:lnTo>
                <a:lnTo>
                  <a:pt x="4322064" y="24384"/>
                </a:lnTo>
                <a:lnTo>
                  <a:pt x="4309872" y="12192"/>
                </a:lnTo>
                <a:close/>
              </a:path>
              <a:path w="4337685" h="2383790">
                <a:moveTo>
                  <a:pt x="4337304" y="2359152"/>
                </a:moveTo>
                <a:lnTo>
                  <a:pt x="4322064" y="2359152"/>
                </a:lnTo>
                <a:lnTo>
                  <a:pt x="4309872" y="2371344"/>
                </a:lnTo>
                <a:lnTo>
                  <a:pt x="4337304" y="2371344"/>
                </a:lnTo>
                <a:lnTo>
                  <a:pt x="4337304" y="2359152"/>
                </a:lnTo>
                <a:close/>
              </a:path>
              <a:path w="4337685" h="2383790">
                <a:moveTo>
                  <a:pt x="24383" y="12192"/>
                </a:moveTo>
                <a:lnTo>
                  <a:pt x="12191" y="24384"/>
                </a:lnTo>
                <a:lnTo>
                  <a:pt x="24383" y="24384"/>
                </a:lnTo>
                <a:lnTo>
                  <a:pt x="24383" y="12192"/>
                </a:lnTo>
                <a:close/>
              </a:path>
              <a:path w="4337685" h="2383790">
                <a:moveTo>
                  <a:pt x="4309872" y="12192"/>
                </a:moveTo>
                <a:lnTo>
                  <a:pt x="24383" y="12192"/>
                </a:lnTo>
                <a:lnTo>
                  <a:pt x="24383" y="24384"/>
                </a:lnTo>
                <a:lnTo>
                  <a:pt x="4309872" y="24384"/>
                </a:lnTo>
                <a:lnTo>
                  <a:pt x="4309872" y="12192"/>
                </a:lnTo>
                <a:close/>
              </a:path>
              <a:path w="4337685" h="2383790">
                <a:moveTo>
                  <a:pt x="4337304" y="12192"/>
                </a:moveTo>
                <a:lnTo>
                  <a:pt x="4309872" y="12192"/>
                </a:lnTo>
                <a:lnTo>
                  <a:pt x="4322064" y="24384"/>
                </a:lnTo>
                <a:lnTo>
                  <a:pt x="4337304" y="24384"/>
                </a:lnTo>
                <a:lnTo>
                  <a:pt x="4337304" y="12192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96157" y="1859666"/>
            <a:ext cx="3607102" cy="1845096"/>
          </a:xfrm>
          <a:prstGeom prst="rect">
            <a:avLst/>
          </a:prstGeom>
        </p:spPr>
        <p:txBody>
          <a:bodyPr vert="horz" wrap="square" lIns="0" tIns="28932" rIns="0" bIns="0" rtlCol="0">
            <a:spAutoFit/>
          </a:bodyPr>
          <a:lstStyle/>
          <a:p>
            <a:pPr marL="11128" marR="263725" defTabSz="801188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sz="1200" b="0" spc="-83" dirty="0">
                <a:cs typeface="Arial" panose="020B0604020202020204" pitchFamily="34" charset="0"/>
              </a:rPr>
              <a:t>Strumento </a:t>
            </a:r>
            <a:r>
              <a:rPr sz="1200" b="0" spc="-53" dirty="0">
                <a:cs typeface="Arial" panose="020B0604020202020204" pitchFamily="34" charset="0"/>
              </a:rPr>
              <a:t>finanziario </a:t>
            </a:r>
            <a:r>
              <a:rPr sz="1200" b="0" spc="-79" dirty="0">
                <a:cs typeface="Arial" panose="020B0604020202020204" pitchFamily="34" charset="0"/>
              </a:rPr>
              <a:t>esistente </a:t>
            </a:r>
            <a:r>
              <a:rPr sz="1200" b="0" spc="-162" dirty="0">
                <a:cs typeface="Arial" panose="020B0604020202020204" pitchFamily="34" charset="0"/>
              </a:rPr>
              <a:t>e</a:t>
            </a:r>
            <a:r>
              <a:rPr sz="1200" b="0" spc="-35" dirty="0">
                <a:cs typeface="Arial" panose="020B0604020202020204" pitchFamily="34" charset="0"/>
              </a:rPr>
              <a:t> </a:t>
            </a:r>
            <a:r>
              <a:rPr sz="1200" b="0" spc="-145" dirty="0">
                <a:cs typeface="Arial" panose="020B0604020202020204" pitchFamily="34" charset="0"/>
              </a:rPr>
              <a:t>da </a:t>
            </a:r>
            <a:r>
              <a:rPr lang="it-IT" sz="1200" b="0" spc="-145" dirty="0" smtClean="0">
                <a:cs typeface="Arial" panose="020B0604020202020204" pitchFamily="34" charset="0"/>
              </a:rPr>
              <a:t> </a:t>
            </a:r>
            <a:r>
              <a:rPr sz="1200" b="0" spc="-66" dirty="0" smtClean="0">
                <a:cs typeface="Arial" panose="020B0604020202020204" pitchFamily="34" charset="0"/>
              </a:rPr>
              <a:t>«</a:t>
            </a:r>
            <a:r>
              <a:rPr sz="1200" b="0" spc="-66" dirty="0">
                <a:cs typeface="Arial" panose="020B0604020202020204" pitchFamily="34" charset="0"/>
              </a:rPr>
              <a:t>attirare» </a:t>
            </a:r>
            <a:r>
              <a:rPr sz="1200" b="0" spc="-70" dirty="0">
                <a:cs typeface="Arial" panose="020B0604020202020204" pitchFamily="34" charset="0"/>
              </a:rPr>
              <a:t>verso </a:t>
            </a:r>
            <a:r>
              <a:rPr sz="1200" b="0" spc="-75" dirty="0">
                <a:cs typeface="Arial" panose="020B0604020202020204" pitchFamily="34" charset="0"/>
              </a:rPr>
              <a:t>l’area </a:t>
            </a:r>
            <a:r>
              <a:rPr sz="1200" b="0" spc="-83" dirty="0">
                <a:cs typeface="Arial" panose="020B0604020202020204" pitchFamily="34" charset="0"/>
              </a:rPr>
              <a:t>del  </a:t>
            </a:r>
            <a:r>
              <a:rPr sz="1200" b="0" spc="-105" dirty="0">
                <a:cs typeface="Arial" panose="020B0604020202020204" pitchFamily="34" charset="0"/>
              </a:rPr>
              <a:t>Programma </a:t>
            </a:r>
            <a:r>
              <a:rPr sz="1200" b="0" spc="-83" dirty="0">
                <a:cs typeface="Arial" panose="020B0604020202020204" pitchFamily="34" charset="0"/>
              </a:rPr>
              <a:t>Operativo </a:t>
            </a:r>
            <a:r>
              <a:rPr sz="1200" b="0" spc="-66" dirty="0">
                <a:cs typeface="Arial" panose="020B0604020202020204" pitchFamily="34" charset="0"/>
              </a:rPr>
              <a:t>(PO)</a:t>
            </a:r>
            <a:r>
              <a:rPr sz="1200" b="0" spc="-118" dirty="0">
                <a:cs typeface="Arial" panose="020B0604020202020204" pitchFamily="34" charset="0"/>
              </a:rPr>
              <a:t> </a:t>
            </a:r>
            <a:r>
              <a:rPr sz="1200" b="0" spc="31" dirty="0">
                <a:cs typeface="Arial" panose="020B0604020202020204" pitchFamily="34" charset="0"/>
              </a:rPr>
              <a:t>:</a:t>
            </a:r>
            <a:endParaRPr sz="1200" b="0" dirty="0">
              <a:cs typeface="Arial" panose="020B0604020202020204" pitchFamily="34" charset="0"/>
            </a:endParaRPr>
          </a:p>
          <a:p>
            <a:pPr marL="61758" marR="292656" indent="-51186" defTabSz="801188" eaLnBrk="1" fontAlgn="auto" hangingPunct="1">
              <a:spcBef>
                <a:spcPts val="0"/>
              </a:spcBef>
              <a:spcAft>
                <a:spcPts val="600"/>
              </a:spcAft>
              <a:buSzPct val="91666"/>
              <a:buFontTx/>
              <a:buChar char="•"/>
              <a:tabLst>
                <a:tab pos="91246" algn="l"/>
              </a:tabLst>
            </a:pPr>
            <a:r>
              <a:rPr sz="1200" b="0" spc="-48" dirty="0">
                <a:cs typeface="Arial" panose="020B0604020202020204" pitchFamily="34" charset="0"/>
              </a:rPr>
              <a:t>Lo </a:t>
            </a:r>
            <a:r>
              <a:rPr sz="1200" b="0" spc="-26" dirty="0">
                <a:cs typeface="Arial" panose="020B0604020202020204" pitchFamily="34" charset="0"/>
              </a:rPr>
              <a:t>strumento </a:t>
            </a:r>
            <a:r>
              <a:rPr sz="1200" b="0" spc="13" dirty="0">
                <a:cs typeface="Arial" panose="020B0604020202020204" pitchFamily="34" charset="0"/>
              </a:rPr>
              <a:t>finanziario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31" dirty="0">
                <a:cs typeface="Arial" panose="020B0604020202020204" pitchFamily="34" charset="0"/>
              </a:rPr>
              <a:t>garanzie </a:t>
            </a:r>
            <a:r>
              <a:rPr sz="1200" b="0" spc="-13" dirty="0">
                <a:cs typeface="Arial" panose="020B0604020202020204" pitchFamily="34" charset="0"/>
              </a:rPr>
              <a:t>«EaSI» </a:t>
            </a:r>
            <a:r>
              <a:rPr sz="1200" b="0" spc="18" dirty="0">
                <a:cs typeface="Arial" panose="020B0604020202020204" pitchFamily="34" charset="0"/>
              </a:rPr>
              <a:t>è </a:t>
            </a:r>
            <a:r>
              <a:rPr sz="1200" b="0" spc="75" dirty="0">
                <a:cs typeface="Arial" panose="020B0604020202020204" pitchFamily="34" charset="0"/>
              </a:rPr>
              <a:t>già </a:t>
            </a:r>
            <a:r>
              <a:rPr sz="1200" b="0" spc="-18" dirty="0">
                <a:cs typeface="Arial" panose="020B0604020202020204" pitchFamily="34" charset="0"/>
              </a:rPr>
              <a:t>esistente </a:t>
            </a:r>
            <a:r>
              <a:rPr sz="1200" b="0" spc="18" dirty="0">
                <a:cs typeface="Arial" panose="020B0604020202020204" pitchFamily="34" charset="0"/>
              </a:rPr>
              <a:t>e  </a:t>
            </a:r>
            <a:r>
              <a:rPr sz="1200" b="0" spc="-4" dirty="0">
                <a:cs typeface="Arial" panose="020B0604020202020204" pitchFamily="34" charset="0"/>
              </a:rPr>
              <a:t>operativo </a:t>
            </a:r>
            <a:r>
              <a:rPr sz="1200" b="0" spc="118" dirty="0">
                <a:cs typeface="Arial" panose="020B0604020202020204" pitchFamily="34" charset="0"/>
              </a:rPr>
              <a:t>a </a:t>
            </a:r>
            <a:r>
              <a:rPr sz="1200" b="0" spc="-4" dirty="0">
                <a:cs typeface="Arial" panose="020B0604020202020204" pitchFamily="34" charset="0"/>
              </a:rPr>
              <a:t>livello</a:t>
            </a:r>
            <a:r>
              <a:rPr sz="1200" b="0" spc="4" dirty="0">
                <a:cs typeface="Arial" panose="020B0604020202020204" pitchFamily="34" charset="0"/>
              </a:rPr>
              <a:t> </a:t>
            </a:r>
            <a:r>
              <a:rPr sz="1200" b="0" dirty="0">
                <a:cs typeface="Arial" panose="020B0604020202020204" pitchFamily="34" charset="0"/>
              </a:rPr>
              <a:t>europeo</a:t>
            </a:r>
          </a:p>
          <a:p>
            <a:pPr marL="61758" marR="4453" indent="-51186" defTabSz="801188" eaLnBrk="1" fontAlgn="auto" hangingPunct="1">
              <a:spcBef>
                <a:spcPts val="0"/>
              </a:spcBef>
              <a:spcAft>
                <a:spcPts val="600"/>
              </a:spcAft>
              <a:buSzPct val="91666"/>
              <a:buFontTx/>
              <a:buChar char="•"/>
              <a:tabLst>
                <a:tab pos="91246" algn="l"/>
              </a:tabLst>
            </a:pPr>
            <a:r>
              <a:rPr sz="1200" b="0" spc="-9" dirty="0">
                <a:cs typeface="Arial" panose="020B0604020202020204" pitchFamily="34" charset="0"/>
              </a:rPr>
              <a:t>Nel </a:t>
            </a:r>
            <a:r>
              <a:rPr sz="1200" b="0" spc="31" dirty="0">
                <a:cs typeface="Arial" panose="020B0604020202020204" pitchFamily="34" charset="0"/>
              </a:rPr>
              <a:t>caso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-18" dirty="0">
                <a:cs typeface="Arial" panose="020B0604020202020204" pitchFamily="34" charset="0"/>
              </a:rPr>
              <a:t>contributo </a:t>
            </a:r>
            <a:r>
              <a:rPr sz="1200" b="0" spc="26" dirty="0">
                <a:cs typeface="Arial" panose="020B0604020202020204" pitchFamily="34" charset="0"/>
              </a:rPr>
              <a:t>allo </a:t>
            </a:r>
            <a:r>
              <a:rPr sz="1200" b="0" spc="-26" dirty="0">
                <a:cs typeface="Arial" panose="020B0604020202020204" pitchFamily="34" charset="0"/>
              </a:rPr>
              <a:t>strumento </a:t>
            </a:r>
            <a:r>
              <a:rPr sz="1200" b="0" spc="4" dirty="0">
                <a:cs typeface="Arial" panose="020B0604020202020204" pitchFamily="34" charset="0"/>
              </a:rPr>
              <a:t>centrale, </a:t>
            </a:r>
            <a:r>
              <a:rPr sz="1200" b="0" spc="-13" dirty="0">
                <a:cs typeface="Arial" panose="020B0604020202020204" pitchFamily="34" charset="0"/>
              </a:rPr>
              <a:t>fermo </a:t>
            </a:r>
            <a:r>
              <a:rPr sz="1200" b="0" spc="-4" dirty="0">
                <a:cs typeface="Arial" panose="020B0604020202020204" pitchFamily="34" charset="0"/>
              </a:rPr>
              <a:t>restando </a:t>
            </a:r>
            <a:r>
              <a:rPr sz="1200" b="0" spc="4" dirty="0">
                <a:cs typeface="Arial" panose="020B0604020202020204" pitchFamily="34" charset="0"/>
              </a:rPr>
              <a:t>il  </a:t>
            </a:r>
            <a:r>
              <a:rPr sz="1200" b="0" spc="-31" dirty="0">
                <a:cs typeface="Arial" panose="020B0604020202020204" pitchFamily="34" charset="0"/>
              </a:rPr>
              <a:t>rispetto </a:t>
            </a:r>
            <a:r>
              <a:rPr sz="1200" b="0" spc="9" dirty="0">
                <a:cs typeface="Arial" panose="020B0604020202020204" pitchFamily="34" charset="0"/>
              </a:rPr>
              <a:t>delle regole </a:t>
            </a:r>
            <a:r>
              <a:rPr sz="1200" b="0" spc="18" dirty="0">
                <a:cs typeface="Arial" panose="020B0604020202020204" pitchFamily="34" charset="0"/>
              </a:rPr>
              <a:t>del </a:t>
            </a:r>
            <a:r>
              <a:rPr sz="1200" b="0" spc="26" dirty="0">
                <a:cs typeface="Arial" panose="020B0604020202020204" pitchFamily="34" charset="0"/>
              </a:rPr>
              <a:t>programma </a:t>
            </a:r>
            <a:r>
              <a:rPr sz="1200" b="0" spc="44" dirty="0">
                <a:cs typeface="Arial" panose="020B0604020202020204" pitchFamily="34" charset="0"/>
              </a:rPr>
              <a:t>EaSI, </a:t>
            </a:r>
            <a:r>
              <a:rPr sz="1200" b="0" spc="4" dirty="0">
                <a:cs typeface="Arial" panose="020B0604020202020204" pitchFamily="34" charset="0"/>
              </a:rPr>
              <a:t>le </a:t>
            </a:r>
            <a:r>
              <a:rPr sz="1200" b="0" spc="-26" dirty="0">
                <a:cs typeface="Arial" panose="020B0604020202020204" pitchFamily="34" charset="0"/>
              </a:rPr>
              <a:t>risorse </a:t>
            </a:r>
            <a:r>
              <a:rPr sz="1200" b="0" spc="9" dirty="0">
                <a:cs typeface="Arial" panose="020B0604020202020204" pitchFamily="34" charset="0"/>
              </a:rPr>
              <a:t>dovranno  </a:t>
            </a:r>
            <a:r>
              <a:rPr sz="1200" b="0" spc="-9" dirty="0">
                <a:cs typeface="Arial" panose="020B0604020202020204" pitchFamily="34" charset="0"/>
              </a:rPr>
              <a:t>essere </a:t>
            </a:r>
            <a:r>
              <a:rPr sz="1200" b="0" spc="-22" dirty="0">
                <a:cs typeface="Arial" panose="020B0604020202020204" pitchFamily="34" charset="0"/>
              </a:rPr>
              <a:t>investite </a:t>
            </a:r>
            <a:r>
              <a:rPr sz="1200" b="0" spc="26" dirty="0">
                <a:cs typeface="Arial" panose="020B0604020202020204" pitchFamily="34" charset="0"/>
              </a:rPr>
              <a:t>nell’area </a:t>
            </a:r>
            <a:r>
              <a:rPr sz="1200" b="0" spc="18" dirty="0">
                <a:cs typeface="Arial" panose="020B0604020202020204" pitchFamily="34" charset="0"/>
              </a:rPr>
              <a:t>del </a:t>
            </a:r>
            <a:r>
              <a:rPr sz="1200" b="0" spc="13" dirty="0">
                <a:cs typeface="Arial" panose="020B0604020202020204" pitchFamily="34" charset="0"/>
              </a:rPr>
              <a:t>Programma </a:t>
            </a:r>
            <a:r>
              <a:rPr sz="1200" b="0" dirty="0">
                <a:cs typeface="Arial" panose="020B0604020202020204" pitchFamily="34" charset="0"/>
              </a:rPr>
              <a:t>Operativo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-22" dirty="0">
                <a:cs typeface="Arial" panose="020B0604020202020204" pitchFamily="34" charset="0"/>
              </a:rPr>
              <a:t>riferimento  </a:t>
            </a:r>
            <a:r>
              <a:rPr sz="1200" b="0" spc="70" dirty="0">
                <a:cs typeface="Arial" panose="020B0604020202020204" pitchFamily="34" charset="0"/>
              </a:rPr>
              <a:t>da </a:t>
            </a:r>
            <a:r>
              <a:rPr sz="1200" b="0" spc="13" dirty="0">
                <a:cs typeface="Arial" panose="020B0604020202020204" pitchFamily="34" charset="0"/>
              </a:rPr>
              <a:t>cui </a:t>
            </a:r>
            <a:r>
              <a:rPr sz="1200" b="0" spc="18" dirty="0">
                <a:cs typeface="Arial" panose="020B0604020202020204" pitchFamily="34" charset="0"/>
              </a:rPr>
              <a:t>è </a:t>
            </a:r>
            <a:r>
              <a:rPr sz="1200" b="0" spc="-13" dirty="0">
                <a:cs typeface="Arial" panose="020B0604020202020204" pitchFamily="34" charset="0"/>
              </a:rPr>
              <a:t>fatto </a:t>
            </a:r>
            <a:r>
              <a:rPr sz="1200" b="0" spc="4" dirty="0" err="1">
                <a:cs typeface="Arial" panose="020B0604020202020204" pitchFamily="34" charset="0"/>
              </a:rPr>
              <a:t>il</a:t>
            </a:r>
            <a:r>
              <a:rPr sz="1200" b="0" spc="4" dirty="0">
                <a:cs typeface="Arial" panose="020B0604020202020204" pitchFamily="34" charset="0"/>
              </a:rPr>
              <a:t> </a:t>
            </a:r>
            <a:r>
              <a:rPr sz="1200" b="0" spc="-18" dirty="0" err="1" smtClean="0">
                <a:cs typeface="Arial" panose="020B0604020202020204" pitchFamily="34" charset="0"/>
              </a:rPr>
              <a:t>contributo</a:t>
            </a:r>
            <a:endParaRPr sz="1200" b="0" dirty="0">
              <a:cs typeface="Arial" panose="020B060402020202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83638" y="1465799"/>
            <a:ext cx="3848802" cy="2693997"/>
          </a:xfrm>
          <a:custGeom>
            <a:avLst/>
            <a:gdLst/>
            <a:ahLst/>
            <a:cxnLst/>
            <a:rect l="l" t="t" r="r" b="b"/>
            <a:pathLst>
              <a:path w="4127500" h="2383790">
                <a:moveTo>
                  <a:pt x="4123944" y="0"/>
                </a:moveTo>
                <a:lnTo>
                  <a:pt x="6096" y="0"/>
                </a:lnTo>
                <a:lnTo>
                  <a:pt x="0" y="3048"/>
                </a:lnTo>
                <a:lnTo>
                  <a:pt x="0" y="2377440"/>
                </a:lnTo>
                <a:lnTo>
                  <a:pt x="6096" y="2383536"/>
                </a:lnTo>
                <a:lnTo>
                  <a:pt x="4123944" y="2383536"/>
                </a:lnTo>
                <a:lnTo>
                  <a:pt x="4126992" y="2377440"/>
                </a:lnTo>
                <a:lnTo>
                  <a:pt x="4126992" y="2371344"/>
                </a:lnTo>
                <a:lnTo>
                  <a:pt x="24384" y="2371344"/>
                </a:lnTo>
                <a:lnTo>
                  <a:pt x="12192" y="2359152"/>
                </a:lnTo>
                <a:lnTo>
                  <a:pt x="24384" y="2359152"/>
                </a:lnTo>
                <a:lnTo>
                  <a:pt x="24384" y="24384"/>
                </a:lnTo>
                <a:lnTo>
                  <a:pt x="12192" y="24384"/>
                </a:lnTo>
                <a:lnTo>
                  <a:pt x="24384" y="12192"/>
                </a:lnTo>
                <a:lnTo>
                  <a:pt x="4126992" y="12192"/>
                </a:lnTo>
                <a:lnTo>
                  <a:pt x="4126992" y="3048"/>
                </a:lnTo>
                <a:lnTo>
                  <a:pt x="4123944" y="0"/>
                </a:lnTo>
                <a:close/>
              </a:path>
              <a:path w="4127500" h="2383790">
                <a:moveTo>
                  <a:pt x="24384" y="2359152"/>
                </a:moveTo>
                <a:lnTo>
                  <a:pt x="12192" y="2359152"/>
                </a:lnTo>
                <a:lnTo>
                  <a:pt x="24384" y="2371344"/>
                </a:lnTo>
                <a:lnTo>
                  <a:pt x="24384" y="2359152"/>
                </a:lnTo>
                <a:close/>
              </a:path>
              <a:path w="4127500" h="2383790">
                <a:moveTo>
                  <a:pt x="4102608" y="2359152"/>
                </a:moveTo>
                <a:lnTo>
                  <a:pt x="24384" y="2359152"/>
                </a:lnTo>
                <a:lnTo>
                  <a:pt x="24384" y="2371344"/>
                </a:lnTo>
                <a:lnTo>
                  <a:pt x="4102608" y="2371344"/>
                </a:lnTo>
                <a:lnTo>
                  <a:pt x="4102608" y="2359152"/>
                </a:lnTo>
                <a:close/>
              </a:path>
              <a:path w="4127500" h="2383790">
                <a:moveTo>
                  <a:pt x="4102608" y="12192"/>
                </a:moveTo>
                <a:lnTo>
                  <a:pt x="4102608" y="2371344"/>
                </a:lnTo>
                <a:lnTo>
                  <a:pt x="4114800" y="2359152"/>
                </a:lnTo>
                <a:lnTo>
                  <a:pt x="4126992" y="2359152"/>
                </a:lnTo>
                <a:lnTo>
                  <a:pt x="4126992" y="24384"/>
                </a:lnTo>
                <a:lnTo>
                  <a:pt x="4114800" y="24384"/>
                </a:lnTo>
                <a:lnTo>
                  <a:pt x="4102608" y="12192"/>
                </a:lnTo>
                <a:close/>
              </a:path>
              <a:path w="4127500" h="2383790">
                <a:moveTo>
                  <a:pt x="4126992" y="2359152"/>
                </a:moveTo>
                <a:lnTo>
                  <a:pt x="4114800" y="2359152"/>
                </a:lnTo>
                <a:lnTo>
                  <a:pt x="4102608" y="2371344"/>
                </a:lnTo>
                <a:lnTo>
                  <a:pt x="4126992" y="2371344"/>
                </a:lnTo>
                <a:lnTo>
                  <a:pt x="4126992" y="2359152"/>
                </a:lnTo>
                <a:close/>
              </a:path>
              <a:path w="4127500" h="2383790">
                <a:moveTo>
                  <a:pt x="24384" y="12192"/>
                </a:moveTo>
                <a:lnTo>
                  <a:pt x="12192" y="24384"/>
                </a:lnTo>
                <a:lnTo>
                  <a:pt x="24384" y="24384"/>
                </a:lnTo>
                <a:lnTo>
                  <a:pt x="24384" y="12192"/>
                </a:lnTo>
                <a:close/>
              </a:path>
              <a:path w="4127500" h="2383790">
                <a:moveTo>
                  <a:pt x="4102608" y="12192"/>
                </a:moveTo>
                <a:lnTo>
                  <a:pt x="24384" y="12192"/>
                </a:lnTo>
                <a:lnTo>
                  <a:pt x="24384" y="24384"/>
                </a:lnTo>
                <a:lnTo>
                  <a:pt x="4102608" y="24384"/>
                </a:lnTo>
                <a:lnTo>
                  <a:pt x="4102608" y="12192"/>
                </a:lnTo>
                <a:close/>
              </a:path>
              <a:path w="4127500" h="2383790">
                <a:moveTo>
                  <a:pt x="4126992" y="12192"/>
                </a:moveTo>
                <a:lnTo>
                  <a:pt x="4102608" y="12192"/>
                </a:lnTo>
                <a:lnTo>
                  <a:pt x="4114800" y="24384"/>
                </a:lnTo>
                <a:lnTo>
                  <a:pt x="4126992" y="24384"/>
                </a:lnTo>
                <a:lnTo>
                  <a:pt x="4126992" y="12192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73555" y="1578994"/>
            <a:ext cx="3766847" cy="2421565"/>
          </a:xfrm>
          <a:prstGeom prst="rect">
            <a:avLst/>
          </a:prstGeom>
        </p:spPr>
        <p:txBody>
          <a:bodyPr vert="horz" wrap="square" lIns="0" tIns="51186" rIns="0" bIns="0" rtlCol="0">
            <a:spAutoFit/>
          </a:bodyPr>
          <a:lstStyle/>
          <a:p>
            <a:pPr marL="11128" defTabSz="801188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sz="1200" b="0" spc="-92" dirty="0" err="1">
                <a:cs typeface="Arial" panose="020B0604020202020204" pitchFamily="34" charset="0"/>
              </a:rPr>
              <a:t>Attuazione</a:t>
            </a:r>
            <a:r>
              <a:rPr sz="1200" b="0" spc="-92" dirty="0">
                <a:cs typeface="Arial" panose="020B0604020202020204" pitchFamily="34" charset="0"/>
              </a:rPr>
              <a:t> </a:t>
            </a:r>
            <a:r>
              <a:rPr sz="1200" b="0" spc="31" dirty="0" smtClean="0">
                <a:cs typeface="Arial" panose="020B0604020202020204" pitchFamily="34" charset="0"/>
              </a:rPr>
              <a:t>:</a:t>
            </a:r>
            <a:endParaRPr sz="1200" b="0" dirty="0">
              <a:cs typeface="Arial" panose="020B0604020202020204" pitchFamily="34" charset="0"/>
            </a:endParaRPr>
          </a:p>
          <a:p>
            <a:pPr marL="182022" marR="4453" indent="-171450" defTabSz="801188" eaLnBrk="1" fontAlgn="auto" hangingPunct="1">
              <a:spcBef>
                <a:spcPts val="0"/>
              </a:spcBef>
              <a:spcAft>
                <a:spcPts val="600"/>
              </a:spcAft>
              <a:buSzPct val="91666"/>
              <a:buFont typeface="Wingdings" panose="05000000000000000000" pitchFamily="2" charset="2"/>
              <a:buChar char="§"/>
              <a:tabLst>
                <a:tab pos="91246" algn="l"/>
              </a:tabLst>
            </a:pPr>
            <a:r>
              <a:rPr sz="1200" b="0" spc="39" dirty="0">
                <a:cs typeface="Arial" panose="020B0604020202020204" pitchFamily="34" charset="0"/>
              </a:rPr>
              <a:t>Una </a:t>
            </a:r>
            <a:r>
              <a:rPr sz="1200" b="0" dirty="0">
                <a:cs typeface="Arial" panose="020B0604020202020204" pitchFamily="34" charset="0"/>
              </a:rPr>
              <a:t>volta </a:t>
            </a:r>
            <a:r>
              <a:rPr sz="1200" b="0" spc="-4" dirty="0">
                <a:cs typeface="Arial" panose="020B0604020202020204" pitchFamily="34" charset="0"/>
              </a:rPr>
              <a:t>definito </a:t>
            </a:r>
            <a:r>
              <a:rPr sz="1200" b="0" spc="118" dirty="0">
                <a:cs typeface="Arial" panose="020B0604020202020204" pitchFamily="34" charset="0"/>
              </a:rPr>
              <a:t>a </a:t>
            </a:r>
            <a:r>
              <a:rPr sz="1200" b="0" spc="-4" dirty="0">
                <a:cs typeface="Arial" panose="020B0604020202020204" pitchFamily="34" charset="0"/>
              </a:rPr>
              <a:t>livello </a:t>
            </a:r>
            <a:r>
              <a:rPr sz="1200" b="0" spc="9" dirty="0">
                <a:cs typeface="Arial" panose="020B0604020202020204" pitchFamily="34" charset="0"/>
              </a:rPr>
              <a:t>programmatico </a:t>
            </a:r>
            <a:r>
              <a:rPr sz="1200" b="0" spc="4" dirty="0">
                <a:cs typeface="Arial" panose="020B0604020202020204" pitchFamily="34" charset="0"/>
              </a:rPr>
              <a:t>il </a:t>
            </a:r>
            <a:r>
              <a:rPr sz="1200" b="0" spc="-18" dirty="0" err="1">
                <a:cs typeface="Arial" panose="020B0604020202020204" pitchFamily="34" charset="0"/>
              </a:rPr>
              <a:t>contributo</a:t>
            </a:r>
            <a:r>
              <a:rPr sz="1200" b="0" spc="-18" dirty="0">
                <a:cs typeface="Arial" panose="020B0604020202020204" pitchFamily="34" charset="0"/>
              </a:rPr>
              <a:t> </a:t>
            </a:r>
            <a:r>
              <a:rPr sz="1200" b="0" spc="118" dirty="0" smtClean="0">
                <a:cs typeface="Arial" panose="020B0604020202020204" pitchFamily="34" charset="0"/>
              </a:rPr>
              <a:t>a</a:t>
            </a:r>
            <a:r>
              <a:rPr lang="it-IT" sz="1200" b="0" spc="118" dirty="0" smtClean="0">
                <a:cs typeface="Arial" panose="020B0604020202020204" pitchFamily="34" charset="0"/>
              </a:rPr>
              <a:t> </a:t>
            </a:r>
            <a:r>
              <a:rPr sz="1200" b="0" spc="44" dirty="0" err="1" smtClean="0">
                <a:cs typeface="Arial" panose="020B0604020202020204" pitchFamily="34" charset="0"/>
              </a:rPr>
              <a:t>EaSI</a:t>
            </a:r>
            <a:r>
              <a:rPr sz="1200" b="0" spc="44" dirty="0">
                <a:cs typeface="Arial" panose="020B0604020202020204" pitchFamily="34" charset="0"/>
              </a:rPr>
              <a:t>, </a:t>
            </a:r>
            <a:r>
              <a:rPr sz="1200" b="0" spc="9" dirty="0">
                <a:cs typeface="Arial" panose="020B0604020202020204" pitchFamily="34" charset="0"/>
              </a:rPr>
              <a:t>l’attuazione dello </a:t>
            </a:r>
            <a:r>
              <a:rPr sz="1200" b="0" spc="-26" dirty="0">
                <a:cs typeface="Arial" panose="020B0604020202020204" pitchFamily="34" charset="0"/>
              </a:rPr>
              <a:t>strumento </a:t>
            </a:r>
            <a:r>
              <a:rPr sz="1200" b="0" spc="-4" dirty="0">
                <a:cs typeface="Arial" panose="020B0604020202020204" pitchFamily="34" charset="0"/>
              </a:rPr>
              <a:t>potrebbe </a:t>
            </a:r>
            <a:r>
              <a:rPr sz="1200" b="0" spc="-9" dirty="0">
                <a:cs typeface="Arial" panose="020B0604020202020204" pitchFamily="34" charset="0"/>
              </a:rPr>
              <a:t>essere </a:t>
            </a:r>
            <a:r>
              <a:rPr sz="1200" b="0" spc="18" dirty="0">
                <a:cs typeface="Arial" panose="020B0604020202020204" pitchFamily="34" charset="0"/>
              </a:rPr>
              <a:t>più </a:t>
            </a:r>
            <a:r>
              <a:rPr sz="1200" b="0" spc="4" dirty="0">
                <a:cs typeface="Arial" panose="020B0604020202020204" pitchFamily="34" charset="0"/>
              </a:rPr>
              <a:t>veloce  </a:t>
            </a:r>
            <a:r>
              <a:rPr sz="1200" b="0" spc="-4" dirty="0">
                <a:cs typeface="Arial" panose="020B0604020202020204" pitchFamily="34" charset="0"/>
              </a:rPr>
              <a:t>vista </a:t>
            </a:r>
            <a:r>
              <a:rPr sz="1200" b="0" spc="57" dirty="0">
                <a:cs typeface="Arial" panose="020B0604020202020204" pitchFamily="34" charset="0"/>
              </a:rPr>
              <a:t>la </a:t>
            </a:r>
            <a:r>
              <a:rPr sz="1200" b="0" spc="9" dirty="0">
                <a:cs typeface="Arial" panose="020B0604020202020204" pitchFamily="34" charset="0"/>
              </a:rPr>
              <a:t>presenza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-4" dirty="0">
                <a:cs typeface="Arial" panose="020B0604020202020204" pitchFamily="34" charset="0"/>
              </a:rPr>
              <a:t>procedure </a:t>
            </a:r>
            <a:r>
              <a:rPr sz="1200" b="0" spc="75" dirty="0">
                <a:cs typeface="Arial" panose="020B0604020202020204" pitchFamily="34" charset="0"/>
              </a:rPr>
              <a:t>già </a:t>
            </a:r>
            <a:r>
              <a:rPr sz="1200" b="0" spc="13" dirty="0">
                <a:cs typeface="Arial" panose="020B0604020202020204" pitchFamily="34" charset="0"/>
              </a:rPr>
              <a:t>approvate </a:t>
            </a:r>
            <a:r>
              <a:rPr sz="1200" b="0" spc="-13" dirty="0">
                <a:cs typeface="Arial" panose="020B0604020202020204" pitchFamily="34" charset="0"/>
              </a:rPr>
              <a:t>per </a:t>
            </a:r>
            <a:r>
              <a:rPr sz="1200" b="0" spc="57" dirty="0">
                <a:cs typeface="Arial" panose="020B0604020202020204" pitchFamily="34" charset="0"/>
              </a:rPr>
              <a:t>la </a:t>
            </a:r>
            <a:r>
              <a:rPr sz="1200" b="0" dirty="0">
                <a:cs typeface="Arial" panose="020B0604020202020204" pitchFamily="34" charset="0"/>
              </a:rPr>
              <a:t>selezione  </a:t>
            </a:r>
            <a:r>
              <a:rPr sz="1200" b="0" spc="31" dirty="0">
                <a:cs typeface="Arial" panose="020B0604020202020204" pitchFamily="34" charset="0"/>
              </a:rPr>
              <a:t>degli </a:t>
            </a:r>
            <a:r>
              <a:rPr sz="1200" b="0" spc="-9" dirty="0">
                <a:cs typeface="Arial" panose="020B0604020202020204" pitchFamily="34" charset="0"/>
              </a:rPr>
              <a:t>intermediari </a:t>
            </a:r>
            <a:r>
              <a:rPr sz="1200" b="0" spc="13" dirty="0">
                <a:cs typeface="Arial" panose="020B0604020202020204" pitchFamily="34" charset="0"/>
              </a:rPr>
              <a:t>finanziari </a:t>
            </a:r>
            <a:r>
              <a:rPr sz="1200" b="0" spc="18" dirty="0">
                <a:cs typeface="Arial" panose="020B0604020202020204" pitchFamily="34" charset="0"/>
              </a:rPr>
              <a:t>e </a:t>
            </a:r>
            <a:r>
              <a:rPr sz="1200" b="0" spc="57" dirty="0">
                <a:cs typeface="Arial" panose="020B0604020202020204" pitchFamily="34" charset="0"/>
              </a:rPr>
              <a:t>la </a:t>
            </a:r>
            <a:r>
              <a:rPr sz="1200" b="0" spc="22" dirty="0">
                <a:cs typeface="Arial" panose="020B0604020202020204" pitchFamily="34" charset="0"/>
              </a:rPr>
              <a:t>governance</a:t>
            </a:r>
            <a:r>
              <a:rPr sz="1200" b="0" spc="100" dirty="0">
                <a:cs typeface="Arial" panose="020B0604020202020204" pitchFamily="34" charset="0"/>
              </a:rPr>
              <a:t> </a:t>
            </a:r>
            <a:r>
              <a:rPr sz="1200" b="0" spc="9" dirty="0">
                <a:cs typeface="Arial" panose="020B0604020202020204" pitchFamily="34" charset="0"/>
              </a:rPr>
              <a:t>dell’iniziativa</a:t>
            </a:r>
            <a:endParaRPr sz="1200" b="0" dirty="0">
              <a:cs typeface="Arial" panose="020B0604020202020204" pitchFamily="34" charset="0"/>
            </a:endParaRPr>
          </a:p>
          <a:p>
            <a:pPr marL="182022" marR="70657" indent="-171450" defTabSz="801188" eaLnBrk="1" fontAlgn="auto" hangingPunct="1">
              <a:spcBef>
                <a:spcPts val="0"/>
              </a:spcBef>
              <a:spcAft>
                <a:spcPts val="600"/>
              </a:spcAft>
              <a:buSzPct val="91666"/>
              <a:buFont typeface="Wingdings" panose="05000000000000000000" pitchFamily="2" charset="2"/>
              <a:buChar char="§"/>
              <a:tabLst>
                <a:tab pos="91246" algn="l"/>
              </a:tabLst>
            </a:pPr>
            <a:r>
              <a:rPr sz="1200" b="0" spc="9" dirty="0" err="1" smtClean="0">
                <a:cs typeface="Arial" panose="020B0604020202020204" pitchFamily="34" charset="0"/>
              </a:rPr>
              <a:t>Esperienza</a:t>
            </a:r>
            <a:r>
              <a:rPr sz="1200" b="0" spc="9" dirty="0" smtClean="0">
                <a:cs typeface="Arial" panose="020B0604020202020204" pitchFamily="34" charset="0"/>
              </a:rPr>
              <a:t> </a:t>
            </a:r>
            <a:r>
              <a:rPr sz="1200" b="0" spc="9" dirty="0" err="1" smtClean="0">
                <a:cs typeface="Arial" panose="020B0604020202020204" pitchFamily="34" charset="0"/>
              </a:rPr>
              <a:t>ventenna</a:t>
            </a:r>
            <a:r>
              <a:rPr lang="it-IT" sz="1200" b="0" spc="9" dirty="0" smtClean="0">
                <a:cs typeface="Arial" panose="020B0604020202020204" pitchFamily="34" charset="0"/>
              </a:rPr>
              <a:t>le </a:t>
            </a:r>
            <a:r>
              <a:rPr sz="1200" b="0" spc="18" dirty="0" smtClean="0">
                <a:cs typeface="Arial" panose="020B0604020202020204" pitchFamily="34" charset="0"/>
              </a:rPr>
              <a:t>del </a:t>
            </a:r>
            <a:r>
              <a:rPr sz="1200" b="0" spc="13" dirty="0">
                <a:cs typeface="Arial" panose="020B0604020202020204" pitchFamily="34" charset="0"/>
              </a:rPr>
              <a:t>FEI nel </a:t>
            </a:r>
            <a:r>
              <a:rPr sz="1200" b="0" spc="35" dirty="0">
                <a:cs typeface="Arial" panose="020B0604020202020204" pitchFamily="34" charset="0"/>
              </a:rPr>
              <a:t>campo </a:t>
            </a:r>
            <a:r>
              <a:rPr sz="1200" b="0" spc="31" dirty="0">
                <a:cs typeface="Arial" panose="020B0604020202020204" pitchFamily="34" charset="0"/>
              </a:rPr>
              <a:t>della  </a:t>
            </a:r>
            <a:r>
              <a:rPr sz="1200" b="0" spc="13" dirty="0">
                <a:cs typeface="Arial" panose="020B0604020202020204" pitchFamily="34" charset="0"/>
              </a:rPr>
              <a:t>microfinanza </a:t>
            </a:r>
            <a:r>
              <a:rPr sz="1200" b="0" spc="18" dirty="0">
                <a:cs typeface="Arial" panose="020B0604020202020204" pitchFamily="34" charset="0"/>
              </a:rPr>
              <a:t>e </a:t>
            </a:r>
            <a:r>
              <a:rPr sz="1200" b="0" spc="31" dirty="0" err="1" smtClean="0">
                <a:cs typeface="Arial" panose="020B0604020202020204" pitchFamily="34" charset="0"/>
              </a:rPr>
              <a:t>finanza</a:t>
            </a:r>
            <a:r>
              <a:rPr sz="1200" b="0" spc="31" dirty="0" smtClean="0">
                <a:cs typeface="Arial" panose="020B0604020202020204" pitchFamily="34" charset="0"/>
              </a:rPr>
              <a:t> </a:t>
            </a:r>
            <a:r>
              <a:rPr sz="1200" b="0" spc="26" dirty="0">
                <a:cs typeface="Arial" panose="020B0604020202020204" pitchFamily="34" charset="0"/>
              </a:rPr>
              <a:t>sociale: </a:t>
            </a:r>
            <a:r>
              <a:rPr sz="1200" b="0" spc="13" dirty="0">
                <a:cs typeface="Arial" panose="020B0604020202020204" pitchFamily="34" charset="0"/>
              </a:rPr>
              <a:t>team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4" dirty="0">
                <a:cs typeface="Arial" panose="020B0604020202020204" pitchFamily="34" charset="0"/>
              </a:rPr>
              <a:t>specialisti  </a:t>
            </a:r>
            <a:r>
              <a:rPr sz="1200" b="0" spc="13" dirty="0">
                <a:cs typeface="Arial" panose="020B0604020202020204" pitchFamily="34" charset="0"/>
              </a:rPr>
              <a:t>dedicato </a:t>
            </a:r>
            <a:r>
              <a:rPr sz="1200" b="0" spc="118" dirty="0">
                <a:cs typeface="Arial" panose="020B0604020202020204" pitchFamily="34" charset="0"/>
              </a:rPr>
              <a:t>a </a:t>
            </a:r>
            <a:r>
              <a:rPr sz="1200" b="0" spc="-4" dirty="0">
                <a:cs typeface="Arial" panose="020B0604020202020204" pitchFamily="34" charset="0"/>
              </a:rPr>
              <a:t>questo </a:t>
            </a:r>
            <a:r>
              <a:rPr sz="1200" b="0" spc="-18" dirty="0">
                <a:cs typeface="Arial" panose="020B0604020202020204" pitchFamily="34" charset="0"/>
              </a:rPr>
              <a:t>tipo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-4" dirty="0" err="1">
                <a:cs typeface="Arial" panose="020B0604020202020204" pitchFamily="34" charset="0"/>
              </a:rPr>
              <a:t>iniziative</a:t>
            </a:r>
            <a:r>
              <a:rPr sz="1200" b="0" spc="-4" dirty="0">
                <a:cs typeface="Arial" panose="020B0604020202020204" pitchFamily="34" charset="0"/>
              </a:rPr>
              <a:t> </a:t>
            </a:r>
            <a:r>
              <a:rPr sz="1200" b="0" spc="13" dirty="0" smtClean="0">
                <a:cs typeface="Arial" panose="020B0604020202020204" pitchFamily="34" charset="0"/>
              </a:rPr>
              <a:t>con</a:t>
            </a:r>
            <a:r>
              <a:rPr sz="1200" b="0" spc="48" dirty="0" smtClean="0">
                <a:cs typeface="Arial" panose="020B0604020202020204" pitchFamily="34" charset="0"/>
              </a:rPr>
              <a:t> </a:t>
            </a:r>
            <a:r>
              <a:rPr sz="1200" b="0" spc="18" dirty="0">
                <a:cs typeface="Arial" panose="020B0604020202020204" pitchFamily="34" charset="0"/>
              </a:rPr>
              <a:t>profonda  conoscenza </a:t>
            </a:r>
            <a:r>
              <a:rPr sz="1200" b="0" spc="31" dirty="0">
                <a:cs typeface="Arial" panose="020B0604020202020204" pitchFamily="34" charset="0"/>
              </a:rPr>
              <a:t>degli </a:t>
            </a:r>
            <a:r>
              <a:rPr sz="1200" b="0" spc="-9" dirty="0">
                <a:cs typeface="Arial" panose="020B0604020202020204" pitchFamily="34" charset="0"/>
              </a:rPr>
              <a:t>intermediari </a:t>
            </a:r>
            <a:r>
              <a:rPr sz="1200" b="0" spc="18" dirty="0">
                <a:cs typeface="Arial" panose="020B0604020202020204" pitchFamily="34" charset="0"/>
              </a:rPr>
              <a:t>finanziari, </a:t>
            </a:r>
            <a:r>
              <a:rPr sz="1200" b="0" spc="9" dirty="0">
                <a:cs typeface="Arial" panose="020B0604020202020204" pitchFamily="34" charset="0"/>
              </a:rPr>
              <a:t>essenziale </a:t>
            </a:r>
            <a:r>
              <a:rPr sz="1200" b="0" spc="-13" dirty="0">
                <a:cs typeface="Arial" panose="020B0604020202020204" pitchFamily="34" charset="0"/>
              </a:rPr>
              <a:t>per </a:t>
            </a:r>
            <a:r>
              <a:rPr sz="1200" b="0" spc="57" dirty="0">
                <a:cs typeface="Arial" panose="020B0604020202020204" pitchFamily="34" charset="0"/>
              </a:rPr>
              <a:t>la </a:t>
            </a:r>
            <a:r>
              <a:rPr sz="1200" b="0" dirty="0" err="1" smtClean="0">
                <a:cs typeface="Arial" panose="020B0604020202020204" pitchFamily="34" charset="0"/>
              </a:rPr>
              <a:t>selezione</a:t>
            </a:r>
            <a:r>
              <a:rPr sz="1200" b="0" dirty="0" smtClean="0">
                <a:cs typeface="Arial" panose="020B0604020202020204" pitchFamily="34" charset="0"/>
              </a:rPr>
              <a:t> </a:t>
            </a:r>
            <a:r>
              <a:rPr sz="1200" b="0" spc="18" dirty="0">
                <a:cs typeface="Arial" panose="020B0604020202020204" pitchFamily="34" charset="0"/>
              </a:rPr>
              <a:t>dei </a:t>
            </a:r>
            <a:r>
              <a:rPr sz="1200" b="0" spc="4" dirty="0">
                <a:cs typeface="Arial" panose="020B0604020202020204" pitchFamily="34" charset="0"/>
              </a:rPr>
              <a:t>soggetti </a:t>
            </a:r>
            <a:r>
              <a:rPr sz="1200" b="0" spc="18" dirty="0">
                <a:cs typeface="Arial" panose="020B0604020202020204" pitchFamily="34" charset="0"/>
              </a:rPr>
              <a:t>più </a:t>
            </a:r>
            <a:r>
              <a:rPr sz="1200" b="0" spc="13" dirty="0">
                <a:cs typeface="Arial" panose="020B0604020202020204" pitchFamily="34" charset="0"/>
              </a:rPr>
              <a:t>idonei </a:t>
            </a:r>
            <a:r>
              <a:rPr sz="1200" b="0" spc="118" dirty="0">
                <a:cs typeface="Arial" panose="020B0604020202020204" pitchFamily="34" charset="0"/>
              </a:rPr>
              <a:t>a </a:t>
            </a:r>
            <a:r>
              <a:rPr sz="1200" b="0" spc="4" dirty="0">
                <a:cs typeface="Arial" panose="020B0604020202020204" pitchFamily="34" charset="0"/>
              </a:rPr>
              <a:t>veicolare </a:t>
            </a:r>
            <a:r>
              <a:rPr sz="1200" b="0" spc="39" dirty="0">
                <a:cs typeface="Arial" panose="020B0604020202020204" pitchFamily="34" charset="0"/>
              </a:rPr>
              <a:t>gli </a:t>
            </a:r>
            <a:r>
              <a:rPr sz="1200" b="0" spc="-22" dirty="0" err="1">
                <a:cs typeface="Arial" panose="020B0604020202020204" pitchFamily="34" charset="0"/>
              </a:rPr>
              <a:t>interventi</a:t>
            </a:r>
            <a:r>
              <a:rPr sz="1200" b="0" spc="-22" dirty="0">
                <a:cs typeface="Arial" panose="020B0604020202020204" pitchFamily="34" charset="0"/>
              </a:rPr>
              <a:t> </a:t>
            </a:r>
            <a:r>
              <a:rPr sz="1200" b="0" spc="61" dirty="0" smtClean="0">
                <a:cs typeface="Arial" panose="020B0604020202020204" pitchFamily="34" charset="0"/>
              </a:rPr>
              <a:t>al </a:t>
            </a:r>
            <a:r>
              <a:rPr sz="1200" b="0" spc="-4" dirty="0">
                <a:cs typeface="Arial" panose="020B0604020202020204" pitchFamily="34" charset="0"/>
              </a:rPr>
              <a:t>target </a:t>
            </a:r>
            <a:r>
              <a:rPr sz="1200" b="0" spc="18" dirty="0">
                <a:cs typeface="Arial" panose="020B0604020202020204" pitchFamily="34" charset="0"/>
              </a:rPr>
              <a:t>dei </a:t>
            </a:r>
            <a:r>
              <a:rPr sz="1200" b="0" spc="-26" dirty="0">
                <a:cs typeface="Arial" panose="020B0604020202020204" pitchFamily="34" charset="0"/>
              </a:rPr>
              <a:t>percettori</a:t>
            </a:r>
            <a:r>
              <a:rPr sz="1200" b="0" spc="35" dirty="0">
                <a:cs typeface="Arial" panose="020B0604020202020204" pitchFamily="34" charset="0"/>
              </a:rPr>
              <a:t> </a:t>
            </a:r>
            <a:r>
              <a:rPr sz="1200" b="0" spc="22" dirty="0">
                <a:cs typeface="Arial" panose="020B0604020202020204" pitchFamily="34" charset="0"/>
              </a:rPr>
              <a:t>finali</a:t>
            </a:r>
            <a:endParaRPr sz="1200" b="0" dirty="0"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43957" y="4272991"/>
            <a:ext cx="3709184" cy="1719394"/>
          </a:xfrm>
          <a:custGeom>
            <a:avLst/>
            <a:gdLst/>
            <a:ahLst/>
            <a:cxnLst/>
            <a:rect l="l" t="t" r="r" b="b"/>
            <a:pathLst>
              <a:path w="4337685" h="1896109">
                <a:moveTo>
                  <a:pt x="4331208" y="0"/>
                </a:moveTo>
                <a:lnTo>
                  <a:pt x="6095" y="0"/>
                </a:lnTo>
                <a:lnTo>
                  <a:pt x="0" y="6096"/>
                </a:lnTo>
                <a:lnTo>
                  <a:pt x="0" y="1892813"/>
                </a:lnTo>
                <a:lnTo>
                  <a:pt x="6095" y="1895861"/>
                </a:lnTo>
                <a:lnTo>
                  <a:pt x="4331208" y="1895861"/>
                </a:lnTo>
                <a:lnTo>
                  <a:pt x="4337304" y="1892813"/>
                </a:lnTo>
                <a:lnTo>
                  <a:pt x="4337304" y="1883669"/>
                </a:lnTo>
                <a:lnTo>
                  <a:pt x="24383" y="1883669"/>
                </a:lnTo>
                <a:lnTo>
                  <a:pt x="12191" y="1871477"/>
                </a:lnTo>
                <a:lnTo>
                  <a:pt x="24383" y="1871477"/>
                </a:lnTo>
                <a:lnTo>
                  <a:pt x="24383" y="24384"/>
                </a:lnTo>
                <a:lnTo>
                  <a:pt x="12191" y="24384"/>
                </a:lnTo>
                <a:lnTo>
                  <a:pt x="24383" y="12192"/>
                </a:lnTo>
                <a:lnTo>
                  <a:pt x="4337304" y="12192"/>
                </a:lnTo>
                <a:lnTo>
                  <a:pt x="4337304" y="6096"/>
                </a:lnTo>
                <a:lnTo>
                  <a:pt x="4331208" y="0"/>
                </a:lnTo>
                <a:close/>
              </a:path>
              <a:path w="4337685" h="1896109">
                <a:moveTo>
                  <a:pt x="24383" y="1871477"/>
                </a:moveTo>
                <a:lnTo>
                  <a:pt x="12191" y="1871477"/>
                </a:lnTo>
                <a:lnTo>
                  <a:pt x="24383" y="1883669"/>
                </a:lnTo>
                <a:lnTo>
                  <a:pt x="24383" y="1871477"/>
                </a:lnTo>
                <a:close/>
              </a:path>
              <a:path w="4337685" h="1896109">
                <a:moveTo>
                  <a:pt x="4309872" y="1871477"/>
                </a:moveTo>
                <a:lnTo>
                  <a:pt x="24383" y="1871477"/>
                </a:lnTo>
                <a:lnTo>
                  <a:pt x="24383" y="1883669"/>
                </a:lnTo>
                <a:lnTo>
                  <a:pt x="4309872" y="1883669"/>
                </a:lnTo>
                <a:lnTo>
                  <a:pt x="4309872" y="1871477"/>
                </a:lnTo>
                <a:close/>
              </a:path>
              <a:path w="4337685" h="1896109">
                <a:moveTo>
                  <a:pt x="4309872" y="12192"/>
                </a:moveTo>
                <a:lnTo>
                  <a:pt x="4309872" y="1883669"/>
                </a:lnTo>
                <a:lnTo>
                  <a:pt x="4322064" y="1871477"/>
                </a:lnTo>
                <a:lnTo>
                  <a:pt x="4337304" y="1871477"/>
                </a:lnTo>
                <a:lnTo>
                  <a:pt x="4337304" y="24384"/>
                </a:lnTo>
                <a:lnTo>
                  <a:pt x="4322064" y="24384"/>
                </a:lnTo>
                <a:lnTo>
                  <a:pt x="4309872" y="12192"/>
                </a:lnTo>
                <a:close/>
              </a:path>
              <a:path w="4337685" h="1896109">
                <a:moveTo>
                  <a:pt x="4337304" y="1871477"/>
                </a:moveTo>
                <a:lnTo>
                  <a:pt x="4322064" y="1871477"/>
                </a:lnTo>
                <a:lnTo>
                  <a:pt x="4309872" y="1883669"/>
                </a:lnTo>
                <a:lnTo>
                  <a:pt x="4337304" y="1883669"/>
                </a:lnTo>
                <a:lnTo>
                  <a:pt x="4337304" y="1871477"/>
                </a:lnTo>
                <a:close/>
              </a:path>
              <a:path w="4337685" h="1896109">
                <a:moveTo>
                  <a:pt x="24383" y="12192"/>
                </a:moveTo>
                <a:lnTo>
                  <a:pt x="12191" y="24384"/>
                </a:lnTo>
                <a:lnTo>
                  <a:pt x="24383" y="24384"/>
                </a:lnTo>
                <a:lnTo>
                  <a:pt x="24383" y="12192"/>
                </a:lnTo>
                <a:close/>
              </a:path>
              <a:path w="4337685" h="1896109">
                <a:moveTo>
                  <a:pt x="4309872" y="12192"/>
                </a:moveTo>
                <a:lnTo>
                  <a:pt x="24383" y="12192"/>
                </a:lnTo>
                <a:lnTo>
                  <a:pt x="24383" y="24384"/>
                </a:lnTo>
                <a:lnTo>
                  <a:pt x="4309872" y="24384"/>
                </a:lnTo>
                <a:lnTo>
                  <a:pt x="4309872" y="12192"/>
                </a:lnTo>
                <a:close/>
              </a:path>
              <a:path w="4337685" h="1896109">
                <a:moveTo>
                  <a:pt x="4337304" y="12192"/>
                </a:moveTo>
                <a:lnTo>
                  <a:pt x="4309872" y="12192"/>
                </a:lnTo>
                <a:lnTo>
                  <a:pt x="4322064" y="24384"/>
                </a:lnTo>
                <a:lnTo>
                  <a:pt x="4337304" y="24384"/>
                </a:lnTo>
                <a:lnTo>
                  <a:pt x="4337304" y="12192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4800" y="4272991"/>
            <a:ext cx="3567463" cy="1731633"/>
          </a:xfrm>
          <a:prstGeom prst="rect">
            <a:avLst/>
          </a:prstGeom>
        </p:spPr>
        <p:txBody>
          <a:bodyPr vert="horz" wrap="square" lIns="0" tIns="51186" rIns="0" bIns="0" rtlCol="0">
            <a:spAutoFit/>
          </a:bodyPr>
          <a:lstStyle/>
          <a:p>
            <a:pPr marL="11128" defTabSz="801188" eaLnBrk="1" fontAlgn="auto" hangingPunct="1">
              <a:lnSpc>
                <a:spcPts val="1600"/>
              </a:lnSpc>
              <a:spcBef>
                <a:spcPts val="402"/>
              </a:spcBef>
              <a:spcAft>
                <a:spcPts val="0"/>
              </a:spcAft>
            </a:pPr>
            <a:r>
              <a:rPr sz="1200" b="0" spc="-79" dirty="0">
                <a:cs typeface="Arial" panose="020B0604020202020204" pitchFamily="34" charset="0"/>
              </a:rPr>
              <a:t>Co-finanziamento </a:t>
            </a:r>
            <a:r>
              <a:rPr sz="1200" b="0" spc="-83" dirty="0">
                <a:cs typeface="Arial" panose="020B0604020202020204" pitchFamily="34" charset="0"/>
              </a:rPr>
              <a:t>non </a:t>
            </a:r>
            <a:r>
              <a:rPr sz="1200" b="0" spc="-79" dirty="0">
                <a:cs typeface="Arial" panose="020B0604020202020204" pitchFamily="34" charset="0"/>
              </a:rPr>
              <a:t>necessario</a:t>
            </a:r>
            <a:r>
              <a:rPr sz="1200" b="0" spc="35" dirty="0">
                <a:cs typeface="Arial" panose="020B0604020202020204" pitchFamily="34" charset="0"/>
              </a:rPr>
              <a:t> </a:t>
            </a:r>
            <a:r>
              <a:rPr sz="1200" b="0" spc="31" dirty="0">
                <a:cs typeface="Arial" panose="020B0604020202020204" pitchFamily="34" charset="0"/>
              </a:rPr>
              <a:t>:</a:t>
            </a:r>
            <a:endParaRPr sz="1200" b="0" dirty="0">
              <a:cs typeface="Arial" panose="020B0604020202020204" pitchFamily="34" charset="0"/>
            </a:endParaRPr>
          </a:p>
          <a:p>
            <a:pPr marL="91246" indent="-80119" defTabSz="801188" eaLnBrk="1" fontAlgn="auto" hangingPunct="1">
              <a:lnSpc>
                <a:spcPts val="1600"/>
              </a:lnSpc>
              <a:spcBef>
                <a:spcPts val="315"/>
              </a:spcBef>
              <a:spcAft>
                <a:spcPts val="0"/>
              </a:spcAft>
              <a:buSzPct val="91666"/>
              <a:buFontTx/>
              <a:buChar char="•"/>
              <a:tabLst>
                <a:tab pos="91246" algn="l"/>
              </a:tabLst>
            </a:pPr>
            <a:r>
              <a:rPr sz="1200" b="0" spc="26" dirty="0">
                <a:cs typeface="Arial" panose="020B0604020202020204" pitchFamily="34" charset="0"/>
              </a:rPr>
              <a:t>Se </a:t>
            </a:r>
            <a:r>
              <a:rPr sz="1200" b="0" spc="4" dirty="0">
                <a:cs typeface="Arial" panose="020B0604020202020204" pitchFamily="34" charset="0"/>
              </a:rPr>
              <a:t>il </a:t>
            </a:r>
            <a:r>
              <a:rPr sz="1200" b="0" spc="-18" dirty="0">
                <a:cs typeface="Arial" panose="020B0604020202020204" pitchFamily="34" charset="0"/>
              </a:rPr>
              <a:t>contributo </a:t>
            </a:r>
            <a:r>
              <a:rPr sz="1200" b="0" spc="22" dirty="0">
                <a:cs typeface="Arial" panose="020B0604020202020204" pitchFamily="34" charset="0"/>
              </a:rPr>
              <a:t>regionale </a:t>
            </a:r>
            <a:r>
              <a:rPr sz="1200" b="0" spc="118" dirty="0">
                <a:cs typeface="Arial" panose="020B0604020202020204" pitchFamily="34" charset="0"/>
              </a:rPr>
              <a:t>a </a:t>
            </a:r>
            <a:r>
              <a:rPr sz="1200" b="0" spc="39" dirty="0">
                <a:cs typeface="Arial" panose="020B0604020202020204" pitchFamily="34" charset="0"/>
              </a:rPr>
              <a:t>EaSI </a:t>
            </a:r>
            <a:r>
              <a:rPr sz="1200" b="0" spc="-18" dirty="0">
                <a:cs typeface="Arial" panose="020B0604020202020204" pitchFamily="34" charset="0"/>
              </a:rPr>
              <a:t>rispetta </a:t>
            </a:r>
            <a:r>
              <a:rPr sz="1200" b="0" spc="9" dirty="0">
                <a:cs typeface="Arial" panose="020B0604020202020204" pitchFamily="34" charset="0"/>
              </a:rPr>
              <a:t>i </a:t>
            </a:r>
            <a:r>
              <a:rPr sz="1200" b="0" spc="-13" dirty="0" err="1">
                <a:cs typeface="Arial" panose="020B0604020202020204" pitchFamily="34" charset="0"/>
              </a:rPr>
              <a:t>requisiti</a:t>
            </a:r>
            <a:r>
              <a:rPr sz="1200" b="0" spc="61" dirty="0">
                <a:cs typeface="Arial" panose="020B0604020202020204" pitchFamily="34" charset="0"/>
              </a:rPr>
              <a:t> </a:t>
            </a:r>
            <a:r>
              <a:rPr sz="1200" b="0" spc="4" dirty="0" err="1" smtClean="0">
                <a:cs typeface="Arial" panose="020B0604020202020204" pitchFamily="34" charset="0"/>
              </a:rPr>
              <a:t>dell’articolo</a:t>
            </a:r>
            <a:r>
              <a:rPr lang="it-IT" sz="1200" b="0" spc="4" dirty="0" smtClean="0">
                <a:cs typeface="Arial" panose="020B0604020202020204" pitchFamily="34" charset="0"/>
              </a:rPr>
              <a:t> </a:t>
            </a:r>
            <a:r>
              <a:rPr sz="1200" b="0" spc="75" dirty="0" smtClean="0">
                <a:cs typeface="Arial" panose="020B0604020202020204" pitchFamily="34" charset="0"/>
              </a:rPr>
              <a:t>120.7 </a:t>
            </a:r>
            <a:r>
              <a:rPr sz="1200" b="0" spc="18" dirty="0">
                <a:cs typeface="Arial" panose="020B0604020202020204" pitchFamily="34" charset="0"/>
              </a:rPr>
              <a:t>del Reg. </a:t>
            </a:r>
            <a:r>
              <a:rPr sz="1200" b="0" spc="83" dirty="0">
                <a:cs typeface="Arial" panose="020B0604020202020204" pitchFamily="34" charset="0"/>
              </a:rPr>
              <a:t>1303/2013 </a:t>
            </a:r>
            <a:r>
              <a:rPr sz="1200" b="0" spc="13" dirty="0">
                <a:cs typeface="Arial" panose="020B0604020202020204" pitchFamily="34" charset="0"/>
              </a:rPr>
              <a:t>non </a:t>
            </a:r>
            <a:r>
              <a:rPr sz="1200" b="0" dirty="0">
                <a:cs typeface="Arial" panose="020B0604020202020204" pitchFamily="34" charset="0"/>
              </a:rPr>
              <a:t>si richiede </a:t>
            </a:r>
            <a:r>
              <a:rPr sz="1200" b="0" spc="4" dirty="0">
                <a:cs typeface="Arial" panose="020B0604020202020204" pitchFamily="34" charset="0"/>
              </a:rPr>
              <a:t>il </a:t>
            </a:r>
            <a:r>
              <a:rPr sz="1200" b="0" spc="13" dirty="0">
                <a:cs typeface="Arial" panose="020B0604020202020204" pitchFamily="34" charset="0"/>
              </a:rPr>
              <a:t>co-finanziamento  </a:t>
            </a:r>
            <a:r>
              <a:rPr sz="1200" b="0" spc="26" dirty="0">
                <a:cs typeface="Arial" panose="020B0604020202020204" pitchFamily="34" charset="0"/>
              </a:rPr>
              <a:t>nazionale/regionale </a:t>
            </a:r>
            <a:r>
              <a:rPr sz="1200" b="0" spc="18" dirty="0">
                <a:cs typeface="Arial" panose="020B0604020202020204" pitchFamily="34" charset="0"/>
              </a:rPr>
              <a:t>(i.e. </a:t>
            </a:r>
            <a:r>
              <a:rPr sz="1200" b="0" dirty="0">
                <a:cs typeface="Arial" panose="020B0604020202020204" pitchFamily="34" charset="0"/>
              </a:rPr>
              <a:t>tasso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13" dirty="0">
                <a:cs typeface="Arial" panose="020B0604020202020204" pitchFamily="34" charset="0"/>
              </a:rPr>
              <a:t>cofinanziamento </a:t>
            </a:r>
            <a:r>
              <a:rPr sz="1200" b="0" spc="4" dirty="0">
                <a:cs typeface="Arial" panose="020B0604020202020204" pitchFamily="34" charset="0"/>
              </a:rPr>
              <a:t>fino </a:t>
            </a:r>
            <a:r>
              <a:rPr sz="1200" b="0" spc="61" dirty="0">
                <a:cs typeface="Arial" panose="020B0604020202020204" pitchFamily="34" charset="0"/>
              </a:rPr>
              <a:t>al </a:t>
            </a:r>
            <a:r>
              <a:rPr sz="1200" b="0" spc="79" dirty="0">
                <a:cs typeface="Arial" panose="020B0604020202020204" pitchFamily="34" charset="0"/>
              </a:rPr>
              <a:t>100 </a:t>
            </a:r>
            <a:r>
              <a:rPr sz="1200" b="0" spc="57" dirty="0">
                <a:cs typeface="Arial" panose="020B0604020202020204" pitchFamily="34" charset="0"/>
              </a:rPr>
              <a:t>%  </a:t>
            </a:r>
            <a:r>
              <a:rPr sz="1200" b="0" spc="70" dirty="0">
                <a:cs typeface="Arial" panose="020B0604020202020204" pitchFamily="34" charset="0"/>
              </a:rPr>
              <a:t>da </a:t>
            </a:r>
            <a:r>
              <a:rPr sz="1200" b="0" spc="-4" dirty="0">
                <a:cs typeface="Arial" panose="020B0604020202020204" pitchFamily="34" charset="0"/>
              </a:rPr>
              <a:t>parte </a:t>
            </a:r>
            <a:r>
              <a:rPr sz="1200" b="0" spc="18" dirty="0">
                <a:cs typeface="Arial" panose="020B0604020202020204" pitchFamily="34" charset="0"/>
              </a:rPr>
              <a:t>del </a:t>
            </a:r>
            <a:r>
              <a:rPr sz="1200" b="0" spc="-18" dirty="0">
                <a:cs typeface="Arial" panose="020B0604020202020204" pitchFamily="34" charset="0"/>
              </a:rPr>
              <a:t>contributo </a:t>
            </a:r>
            <a:r>
              <a:rPr sz="1200" b="0" spc="9" dirty="0">
                <a:cs typeface="Arial" panose="020B0604020202020204" pitchFamily="34" charset="0"/>
              </a:rPr>
              <a:t>delle </a:t>
            </a:r>
            <a:r>
              <a:rPr sz="1200" b="0" spc="-26" dirty="0">
                <a:cs typeface="Arial" panose="020B0604020202020204" pitchFamily="34" charset="0"/>
              </a:rPr>
              <a:t>risorse </a:t>
            </a:r>
            <a:r>
              <a:rPr sz="1200" b="0" spc="-4" dirty="0">
                <a:cs typeface="Arial" panose="020B0604020202020204" pitchFamily="34" charset="0"/>
              </a:rPr>
              <a:t>europee) </a:t>
            </a:r>
            <a:r>
              <a:rPr sz="1200" b="0" spc="13" dirty="0">
                <a:cs typeface="Arial" panose="020B0604020202020204" pitchFamily="34" charset="0"/>
              </a:rPr>
              <a:t>con conseguente  </a:t>
            </a:r>
            <a:r>
              <a:rPr sz="1200" b="0" spc="-4" dirty="0">
                <a:cs typeface="Arial" panose="020B0604020202020204" pitchFamily="34" charset="0"/>
              </a:rPr>
              <a:t>risparmio </a:t>
            </a:r>
            <a:r>
              <a:rPr sz="1200" b="0" spc="18" dirty="0">
                <a:cs typeface="Arial" panose="020B0604020202020204" pitchFamily="34" charset="0"/>
              </a:rPr>
              <a:t>di </a:t>
            </a:r>
            <a:r>
              <a:rPr sz="1200" b="0" spc="-26" dirty="0">
                <a:cs typeface="Arial" panose="020B0604020202020204" pitchFamily="34" charset="0"/>
              </a:rPr>
              <a:t>risorse </a:t>
            </a:r>
            <a:r>
              <a:rPr sz="1200" b="0" spc="18" dirty="0">
                <a:cs typeface="Arial" panose="020B0604020202020204" pitchFamily="34" charset="0"/>
              </a:rPr>
              <a:t>pubbliche </a:t>
            </a:r>
            <a:r>
              <a:rPr sz="1200" b="0" spc="-13" dirty="0">
                <a:cs typeface="Arial" panose="020B0604020202020204" pitchFamily="34" charset="0"/>
              </a:rPr>
              <a:t>per altri</a:t>
            </a:r>
            <a:r>
              <a:rPr sz="1200" b="0" spc="162" dirty="0">
                <a:cs typeface="Arial" panose="020B0604020202020204" pitchFamily="34" charset="0"/>
              </a:rPr>
              <a:t> </a:t>
            </a:r>
            <a:r>
              <a:rPr sz="1200" b="0" spc="-22" dirty="0">
                <a:cs typeface="Arial" panose="020B0604020202020204" pitchFamily="34" charset="0"/>
              </a:rPr>
              <a:t>interventi</a:t>
            </a:r>
            <a:endParaRPr sz="1200" b="0" dirty="0">
              <a:cs typeface="Arial" panose="020B0604020202020204" pitchFamily="34" charset="0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662281" y="4272991"/>
            <a:ext cx="3848802" cy="1719394"/>
          </a:xfrm>
          <a:custGeom>
            <a:avLst/>
            <a:gdLst/>
            <a:ahLst/>
            <a:cxnLst/>
            <a:rect l="l" t="t" r="r" b="b"/>
            <a:pathLst>
              <a:path w="4127500" h="1896109">
                <a:moveTo>
                  <a:pt x="4123944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1892813"/>
                </a:lnTo>
                <a:lnTo>
                  <a:pt x="6096" y="1895861"/>
                </a:lnTo>
                <a:lnTo>
                  <a:pt x="4123944" y="1895861"/>
                </a:lnTo>
                <a:lnTo>
                  <a:pt x="4126992" y="1892813"/>
                </a:lnTo>
                <a:lnTo>
                  <a:pt x="4126992" y="1883669"/>
                </a:lnTo>
                <a:lnTo>
                  <a:pt x="24384" y="1883669"/>
                </a:lnTo>
                <a:lnTo>
                  <a:pt x="12192" y="1871477"/>
                </a:lnTo>
                <a:lnTo>
                  <a:pt x="24384" y="1871477"/>
                </a:lnTo>
                <a:lnTo>
                  <a:pt x="24384" y="24384"/>
                </a:lnTo>
                <a:lnTo>
                  <a:pt x="12192" y="24384"/>
                </a:lnTo>
                <a:lnTo>
                  <a:pt x="24384" y="12192"/>
                </a:lnTo>
                <a:lnTo>
                  <a:pt x="4126992" y="12192"/>
                </a:lnTo>
                <a:lnTo>
                  <a:pt x="4126992" y="6096"/>
                </a:lnTo>
                <a:lnTo>
                  <a:pt x="4123944" y="0"/>
                </a:lnTo>
                <a:close/>
              </a:path>
              <a:path w="4127500" h="1896109">
                <a:moveTo>
                  <a:pt x="24384" y="1871477"/>
                </a:moveTo>
                <a:lnTo>
                  <a:pt x="12192" y="1871477"/>
                </a:lnTo>
                <a:lnTo>
                  <a:pt x="24384" y="1883669"/>
                </a:lnTo>
                <a:lnTo>
                  <a:pt x="24384" y="1871477"/>
                </a:lnTo>
                <a:close/>
              </a:path>
              <a:path w="4127500" h="1896109">
                <a:moveTo>
                  <a:pt x="4102608" y="1871477"/>
                </a:moveTo>
                <a:lnTo>
                  <a:pt x="24384" y="1871477"/>
                </a:lnTo>
                <a:lnTo>
                  <a:pt x="24384" y="1883669"/>
                </a:lnTo>
                <a:lnTo>
                  <a:pt x="4102608" y="1883669"/>
                </a:lnTo>
                <a:lnTo>
                  <a:pt x="4102608" y="1871477"/>
                </a:lnTo>
                <a:close/>
              </a:path>
              <a:path w="4127500" h="1896109">
                <a:moveTo>
                  <a:pt x="4102608" y="12192"/>
                </a:moveTo>
                <a:lnTo>
                  <a:pt x="4102608" y="1883669"/>
                </a:lnTo>
                <a:lnTo>
                  <a:pt x="4114800" y="1871477"/>
                </a:lnTo>
                <a:lnTo>
                  <a:pt x="4126992" y="1871477"/>
                </a:lnTo>
                <a:lnTo>
                  <a:pt x="4126992" y="24384"/>
                </a:lnTo>
                <a:lnTo>
                  <a:pt x="4114800" y="24384"/>
                </a:lnTo>
                <a:lnTo>
                  <a:pt x="4102608" y="12192"/>
                </a:lnTo>
                <a:close/>
              </a:path>
              <a:path w="4127500" h="1896109">
                <a:moveTo>
                  <a:pt x="4126992" y="1871477"/>
                </a:moveTo>
                <a:lnTo>
                  <a:pt x="4114800" y="1871477"/>
                </a:lnTo>
                <a:lnTo>
                  <a:pt x="4102608" y="1883669"/>
                </a:lnTo>
                <a:lnTo>
                  <a:pt x="4126992" y="1883669"/>
                </a:lnTo>
                <a:lnTo>
                  <a:pt x="4126992" y="1871477"/>
                </a:lnTo>
                <a:close/>
              </a:path>
              <a:path w="4127500" h="1896109">
                <a:moveTo>
                  <a:pt x="24384" y="12192"/>
                </a:moveTo>
                <a:lnTo>
                  <a:pt x="12192" y="24384"/>
                </a:lnTo>
                <a:lnTo>
                  <a:pt x="24384" y="24384"/>
                </a:lnTo>
                <a:lnTo>
                  <a:pt x="24384" y="12192"/>
                </a:lnTo>
                <a:close/>
              </a:path>
              <a:path w="4127500" h="1896109">
                <a:moveTo>
                  <a:pt x="4102608" y="12192"/>
                </a:moveTo>
                <a:lnTo>
                  <a:pt x="24384" y="12192"/>
                </a:lnTo>
                <a:lnTo>
                  <a:pt x="24384" y="24384"/>
                </a:lnTo>
                <a:lnTo>
                  <a:pt x="4102608" y="24384"/>
                </a:lnTo>
                <a:lnTo>
                  <a:pt x="4102608" y="12192"/>
                </a:lnTo>
                <a:close/>
              </a:path>
              <a:path w="4127500" h="1896109">
                <a:moveTo>
                  <a:pt x="4126992" y="12192"/>
                </a:moveTo>
                <a:lnTo>
                  <a:pt x="4102608" y="12192"/>
                </a:lnTo>
                <a:lnTo>
                  <a:pt x="4114800" y="24384"/>
                </a:lnTo>
                <a:lnTo>
                  <a:pt x="4126992" y="24384"/>
                </a:lnTo>
                <a:lnTo>
                  <a:pt x="4126992" y="12192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81292" y="4525611"/>
            <a:ext cx="3745952" cy="1214154"/>
          </a:xfrm>
          <a:prstGeom prst="rect">
            <a:avLst/>
          </a:prstGeom>
        </p:spPr>
        <p:txBody>
          <a:bodyPr vert="horz" wrap="square" lIns="0" tIns="28932" rIns="0" bIns="0" rtlCol="0">
            <a:spAutoFit/>
          </a:bodyPr>
          <a:lstStyle/>
          <a:p>
            <a:pPr marL="11128" marR="4453" defTabSz="801188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sz="1200" b="0" spc="-88" dirty="0">
                <a:cs typeface="Arial" panose="020B0604020202020204" pitchFamily="34" charset="0"/>
              </a:rPr>
              <a:t>Economie </a:t>
            </a:r>
            <a:r>
              <a:rPr sz="1200" b="0" spc="-44" dirty="0">
                <a:cs typeface="Arial" panose="020B0604020202020204" pitchFamily="34" charset="0"/>
              </a:rPr>
              <a:t>di </a:t>
            </a:r>
            <a:r>
              <a:rPr sz="1200" b="0" spc="-79" dirty="0">
                <a:cs typeface="Arial" panose="020B0604020202020204" pitchFamily="34" charset="0"/>
              </a:rPr>
              <a:t>scala </a:t>
            </a:r>
            <a:r>
              <a:rPr sz="1200" b="0" spc="-75" dirty="0">
                <a:cs typeface="Arial" panose="020B0604020202020204" pitchFamily="34" charset="0"/>
              </a:rPr>
              <a:t>per </a:t>
            </a:r>
            <a:r>
              <a:rPr sz="1200" b="0" spc="-61" dirty="0">
                <a:cs typeface="Arial" panose="020B0604020202020204" pitchFamily="34" charset="0"/>
              </a:rPr>
              <a:t>l’Autorità </a:t>
            </a:r>
            <a:r>
              <a:rPr sz="1200" b="0" spc="-44" dirty="0">
                <a:cs typeface="Arial" panose="020B0604020202020204" pitchFamily="34" charset="0"/>
              </a:rPr>
              <a:t>di </a:t>
            </a:r>
            <a:r>
              <a:rPr sz="1200" b="0" spc="-66" dirty="0">
                <a:cs typeface="Arial" panose="020B0604020202020204" pitchFamily="34" charset="0"/>
              </a:rPr>
              <a:t>Gestione </a:t>
            </a:r>
            <a:r>
              <a:rPr sz="1200" b="0" spc="-149" dirty="0">
                <a:cs typeface="Arial" panose="020B0604020202020204" pitchFamily="34" charset="0"/>
              </a:rPr>
              <a:t>e </a:t>
            </a:r>
            <a:r>
              <a:rPr sz="1200" b="0" spc="-31" dirty="0">
                <a:cs typeface="Arial" panose="020B0604020202020204" pitchFamily="34" charset="0"/>
              </a:rPr>
              <a:t>visibilità </a:t>
            </a:r>
            <a:r>
              <a:rPr sz="1200" b="0" spc="-48" dirty="0">
                <a:cs typeface="Arial" panose="020B0604020202020204" pitchFamily="34" charset="0"/>
              </a:rPr>
              <a:t>iniziativa </a:t>
            </a:r>
            <a:r>
              <a:rPr sz="1200" b="0" spc="-136" dirty="0">
                <a:cs typeface="Arial" panose="020B0604020202020204" pitchFamily="34" charset="0"/>
              </a:rPr>
              <a:t>a  </a:t>
            </a:r>
            <a:r>
              <a:rPr sz="1200" b="0" spc="-31" dirty="0">
                <a:cs typeface="Arial" panose="020B0604020202020204" pitchFamily="34" charset="0"/>
              </a:rPr>
              <a:t>livello </a:t>
            </a:r>
            <a:r>
              <a:rPr sz="1200" b="0" spc="-92" dirty="0">
                <a:cs typeface="Arial" panose="020B0604020202020204" pitchFamily="34" charset="0"/>
              </a:rPr>
              <a:t>europeo</a:t>
            </a:r>
            <a:r>
              <a:rPr sz="1200" b="0" spc="-100" dirty="0">
                <a:cs typeface="Arial" panose="020B0604020202020204" pitchFamily="34" charset="0"/>
              </a:rPr>
              <a:t> </a:t>
            </a:r>
            <a:r>
              <a:rPr sz="1200" b="0" spc="31" dirty="0">
                <a:cs typeface="Arial" panose="020B0604020202020204" pitchFamily="34" charset="0"/>
              </a:rPr>
              <a:t>:</a:t>
            </a:r>
            <a:endParaRPr sz="1200" b="0" dirty="0">
              <a:cs typeface="Arial" panose="020B0604020202020204" pitchFamily="34" charset="0"/>
            </a:endParaRPr>
          </a:p>
          <a:p>
            <a:pPr marL="61758" marR="14466" indent="-51186" defTabSz="801188" eaLnBrk="1" fontAlgn="auto" hangingPunct="1">
              <a:spcBef>
                <a:spcPts val="0"/>
              </a:spcBef>
              <a:spcAft>
                <a:spcPts val="600"/>
              </a:spcAft>
              <a:buSzPct val="91666"/>
              <a:buFontTx/>
              <a:buChar char="•"/>
              <a:tabLst>
                <a:tab pos="91246" algn="l"/>
              </a:tabLst>
            </a:pPr>
            <a:r>
              <a:rPr sz="1200" b="0" spc="-48" dirty="0">
                <a:cs typeface="Arial" panose="020B0604020202020204" pitchFamily="34" charset="0"/>
              </a:rPr>
              <a:t>Per </a:t>
            </a:r>
            <a:r>
              <a:rPr sz="1200" b="0" spc="9" dirty="0">
                <a:cs typeface="Arial" panose="020B0604020202020204" pitchFamily="34" charset="0"/>
              </a:rPr>
              <a:t>AdG </a:t>
            </a:r>
            <a:r>
              <a:rPr sz="1200" b="0" spc="13" dirty="0">
                <a:cs typeface="Arial" panose="020B0604020202020204" pitchFamily="34" charset="0"/>
              </a:rPr>
              <a:t>con </a:t>
            </a:r>
            <a:r>
              <a:rPr sz="1200" b="0" spc="-26" dirty="0">
                <a:cs typeface="Arial" panose="020B0604020202020204" pitchFamily="34" charset="0"/>
              </a:rPr>
              <a:t>risorse </a:t>
            </a:r>
            <a:r>
              <a:rPr sz="1200" b="0" spc="-9" dirty="0">
                <a:cs typeface="Arial" panose="020B0604020202020204" pitchFamily="34" charset="0"/>
              </a:rPr>
              <a:t>limitate </a:t>
            </a:r>
            <a:r>
              <a:rPr sz="1200" b="0" spc="-4" dirty="0">
                <a:cs typeface="Arial" panose="020B0604020202020204" pitchFamily="34" charset="0"/>
              </a:rPr>
              <a:t>potrebbe </a:t>
            </a:r>
            <a:r>
              <a:rPr sz="1200" b="0" spc="-9" dirty="0">
                <a:cs typeface="Arial" panose="020B0604020202020204" pitchFamily="34" charset="0"/>
              </a:rPr>
              <a:t>essere </a:t>
            </a:r>
            <a:r>
              <a:rPr sz="1200" b="0" spc="18" dirty="0">
                <a:cs typeface="Arial" panose="020B0604020202020204" pitchFamily="34" charset="0"/>
              </a:rPr>
              <a:t>più </a:t>
            </a:r>
            <a:r>
              <a:rPr sz="1200" b="0" dirty="0">
                <a:cs typeface="Arial" panose="020B0604020202020204" pitchFamily="34" charset="0"/>
              </a:rPr>
              <a:t>efficiente  </a:t>
            </a:r>
            <a:r>
              <a:rPr sz="1200" b="0" spc="-18" dirty="0">
                <a:cs typeface="Arial" panose="020B0604020202020204" pitchFamily="34" charset="0"/>
              </a:rPr>
              <a:t>contribuire </a:t>
            </a:r>
            <a:r>
              <a:rPr sz="1200" b="0" spc="26" dirty="0">
                <a:cs typeface="Arial" panose="020B0604020202020204" pitchFamily="34" charset="0"/>
              </a:rPr>
              <a:t>allo </a:t>
            </a:r>
            <a:r>
              <a:rPr sz="1200" b="0" spc="-26" dirty="0">
                <a:cs typeface="Arial" panose="020B0604020202020204" pitchFamily="34" charset="0"/>
              </a:rPr>
              <a:t>strumento </a:t>
            </a:r>
            <a:r>
              <a:rPr sz="1200" b="0" spc="-9" dirty="0">
                <a:cs typeface="Arial" panose="020B0604020202020204" pitchFamily="34" charset="0"/>
              </a:rPr>
              <a:t>centralizzato </a:t>
            </a:r>
            <a:r>
              <a:rPr sz="1200" b="0" spc="-26" dirty="0">
                <a:cs typeface="Arial" panose="020B0604020202020204" pitchFamily="34" charset="0"/>
              </a:rPr>
              <a:t>piuttosto </a:t>
            </a:r>
            <a:r>
              <a:rPr sz="1200" b="0" spc="18" dirty="0">
                <a:cs typeface="Arial" panose="020B0604020202020204" pitchFamily="34" charset="0"/>
              </a:rPr>
              <a:t>che </a:t>
            </a:r>
            <a:r>
              <a:rPr sz="1200" b="0" dirty="0">
                <a:cs typeface="Arial" panose="020B0604020202020204" pitchFamily="34" charset="0"/>
              </a:rPr>
              <a:t>creare  </a:t>
            </a:r>
            <a:r>
              <a:rPr sz="1200" b="0" spc="-26" dirty="0">
                <a:cs typeface="Arial" panose="020B0604020202020204" pitchFamily="34" charset="0"/>
              </a:rPr>
              <a:t>strumenti </a:t>
            </a:r>
            <a:r>
              <a:rPr sz="1200" b="0" spc="70" dirty="0">
                <a:cs typeface="Arial" panose="020B0604020202020204" pitchFamily="34" charset="0"/>
              </a:rPr>
              <a:t>ad </a:t>
            </a:r>
            <a:r>
              <a:rPr sz="1200" b="0" spc="13" dirty="0">
                <a:cs typeface="Arial" panose="020B0604020202020204" pitchFamily="34" charset="0"/>
              </a:rPr>
              <a:t>hoc con </a:t>
            </a:r>
            <a:r>
              <a:rPr sz="1200" b="0" spc="4" dirty="0">
                <a:cs typeface="Arial" panose="020B0604020202020204" pitchFamily="34" charset="0"/>
              </a:rPr>
              <a:t>dotazioni </a:t>
            </a:r>
            <a:r>
              <a:rPr sz="1200" b="0" spc="-18" dirty="0" err="1">
                <a:cs typeface="Arial" panose="020B0604020202020204" pitchFamily="34" charset="0"/>
              </a:rPr>
              <a:t>troppo</a:t>
            </a:r>
            <a:r>
              <a:rPr sz="1200" b="0" spc="83" dirty="0">
                <a:cs typeface="Arial" panose="020B0604020202020204" pitchFamily="34" charset="0"/>
              </a:rPr>
              <a:t> </a:t>
            </a:r>
            <a:r>
              <a:rPr sz="1200" b="0" spc="-9" dirty="0" err="1" smtClean="0">
                <a:cs typeface="Arial" panose="020B0604020202020204" pitchFamily="34" charset="0"/>
              </a:rPr>
              <a:t>limitate</a:t>
            </a:r>
            <a:endParaRPr sz="1200" b="0" dirty="0">
              <a:cs typeface="Arial" panose="020B0604020202020204" pitchFamily="34" charset="0"/>
            </a:endParaRPr>
          </a:p>
        </p:txBody>
      </p:sp>
      <p:pic>
        <p:nvPicPr>
          <p:cNvPr id="17" name="Immagine 16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18" name="image3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8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36429" y="6730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429" y="359653"/>
            <a:ext cx="8229600" cy="626790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1128" algn="ctr">
              <a:spcBef>
                <a:spcPts val="88"/>
              </a:spcBef>
            </a:pP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strumento finanziario di </a:t>
            </a:r>
            <a:r>
              <a:rPr sz="2000" b="1" dirty="0" err="1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garanzia</a:t>
            </a:r>
            <a:r>
              <a:rPr lang="it-IT"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EaSI”</a:t>
            </a:r>
          </a:p>
          <a:p>
            <a:pPr marL="11128" algn="ctr"/>
            <a:r>
              <a:rPr sz="2000" b="1" i="1" spc="-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Struttura </a:t>
            </a:r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2000" b="1" i="1" spc="-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funzionamento</a:t>
            </a:r>
          </a:p>
        </p:txBody>
      </p:sp>
      <p:sp>
        <p:nvSpPr>
          <p:cNvPr id="3" name="object 3"/>
          <p:cNvSpPr/>
          <p:nvPr/>
        </p:nvSpPr>
        <p:spPr>
          <a:xfrm>
            <a:off x="1798397" y="3617988"/>
            <a:ext cx="1107705" cy="105375"/>
          </a:xfrm>
          <a:custGeom>
            <a:avLst/>
            <a:gdLst/>
            <a:ahLst/>
            <a:cxnLst/>
            <a:rect l="l" t="t" r="r" b="b"/>
            <a:pathLst>
              <a:path w="1295400" h="116204">
                <a:moveTo>
                  <a:pt x="1244600" y="57912"/>
                </a:moveTo>
                <a:lnTo>
                  <a:pt x="1188720" y="91439"/>
                </a:lnTo>
                <a:lnTo>
                  <a:pt x="1182624" y="94487"/>
                </a:lnTo>
                <a:lnTo>
                  <a:pt x="1179576" y="103631"/>
                </a:lnTo>
                <a:lnTo>
                  <a:pt x="1185671" y="109727"/>
                </a:lnTo>
                <a:lnTo>
                  <a:pt x="1188720" y="115824"/>
                </a:lnTo>
                <a:lnTo>
                  <a:pt x="1194816" y="115824"/>
                </a:lnTo>
                <a:lnTo>
                  <a:pt x="1200912" y="112775"/>
                </a:lnTo>
                <a:lnTo>
                  <a:pt x="1274402" y="70103"/>
                </a:lnTo>
                <a:lnTo>
                  <a:pt x="1264920" y="70103"/>
                </a:lnTo>
                <a:lnTo>
                  <a:pt x="1244600" y="57912"/>
                </a:lnTo>
                <a:close/>
              </a:path>
              <a:path w="1295400" h="116204">
                <a:moveTo>
                  <a:pt x="1224280" y="45719"/>
                </a:moveTo>
                <a:lnTo>
                  <a:pt x="0" y="45719"/>
                </a:lnTo>
                <a:lnTo>
                  <a:pt x="0" y="70103"/>
                </a:lnTo>
                <a:lnTo>
                  <a:pt x="1224280" y="70103"/>
                </a:lnTo>
                <a:lnTo>
                  <a:pt x="1244599" y="57912"/>
                </a:lnTo>
                <a:lnTo>
                  <a:pt x="1224280" y="45719"/>
                </a:lnTo>
                <a:close/>
              </a:path>
              <a:path w="1295400" h="116204">
                <a:moveTo>
                  <a:pt x="1264920" y="45719"/>
                </a:moveTo>
                <a:lnTo>
                  <a:pt x="1244600" y="57912"/>
                </a:lnTo>
                <a:lnTo>
                  <a:pt x="1264920" y="70103"/>
                </a:lnTo>
                <a:lnTo>
                  <a:pt x="1264920" y="45719"/>
                </a:lnTo>
                <a:close/>
              </a:path>
              <a:path w="1295400" h="116204">
                <a:moveTo>
                  <a:pt x="1271016" y="45719"/>
                </a:moveTo>
                <a:lnTo>
                  <a:pt x="1264920" y="45719"/>
                </a:lnTo>
                <a:lnTo>
                  <a:pt x="1264920" y="70103"/>
                </a:lnTo>
                <a:lnTo>
                  <a:pt x="1271016" y="70103"/>
                </a:lnTo>
                <a:lnTo>
                  <a:pt x="1271016" y="45719"/>
                </a:lnTo>
                <a:close/>
              </a:path>
              <a:path w="1295400" h="116204">
                <a:moveTo>
                  <a:pt x="1274402" y="45719"/>
                </a:moveTo>
                <a:lnTo>
                  <a:pt x="1271016" y="45719"/>
                </a:lnTo>
                <a:lnTo>
                  <a:pt x="1271016" y="70103"/>
                </a:lnTo>
                <a:lnTo>
                  <a:pt x="1274402" y="70103"/>
                </a:lnTo>
                <a:lnTo>
                  <a:pt x="1295400" y="57912"/>
                </a:lnTo>
                <a:lnTo>
                  <a:pt x="1274402" y="45719"/>
                </a:lnTo>
                <a:close/>
              </a:path>
              <a:path w="1295400" h="116204">
                <a:moveTo>
                  <a:pt x="1194816" y="0"/>
                </a:moveTo>
                <a:lnTo>
                  <a:pt x="1188720" y="0"/>
                </a:lnTo>
                <a:lnTo>
                  <a:pt x="1185671" y="6095"/>
                </a:lnTo>
                <a:lnTo>
                  <a:pt x="1179576" y="12191"/>
                </a:lnTo>
                <a:lnTo>
                  <a:pt x="1182624" y="21336"/>
                </a:lnTo>
                <a:lnTo>
                  <a:pt x="1188720" y="24383"/>
                </a:lnTo>
                <a:lnTo>
                  <a:pt x="1244600" y="57912"/>
                </a:lnTo>
                <a:lnTo>
                  <a:pt x="1264920" y="45719"/>
                </a:lnTo>
                <a:lnTo>
                  <a:pt x="1274402" y="45719"/>
                </a:lnTo>
                <a:lnTo>
                  <a:pt x="1200912" y="3048"/>
                </a:lnTo>
                <a:lnTo>
                  <a:pt x="1194816" y="0"/>
                </a:lnTo>
                <a:close/>
              </a:path>
            </a:pathLst>
          </a:custGeom>
          <a:solidFill>
            <a:srgbClr val="589ADB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98397" y="3617988"/>
            <a:ext cx="1107705" cy="105375"/>
          </a:xfrm>
          <a:custGeom>
            <a:avLst/>
            <a:gdLst/>
            <a:ahLst/>
            <a:cxnLst/>
            <a:rect l="l" t="t" r="r" b="b"/>
            <a:pathLst>
              <a:path w="1295400" h="116204">
                <a:moveTo>
                  <a:pt x="1244600" y="57912"/>
                </a:moveTo>
                <a:lnTo>
                  <a:pt x="1188720" y="91439"/>
                </a:lnTo>
                <a:lnTo>
                  <a:pt x="1182624" y="94487"/>
                </a:lnTo>
                <a:lnTo>
                  <a:pt x="1179576" y="103631"/>
                </a:lnTo>
                <a:lnTo>
                  <a:pt x="1185671" y="109727"/>
                </a:lnTo>
                <a:lnTo>
                  <a:pt x="1188720" y="115824"/>
                </a:lnTo>
                <a:lnTo>
                  <a:pt x="1194816" y="115824"/>
                </a:lnTo>
                <a:lnTo>
                  <a:pt x="1200912" y="112775"/>
                </a:lnTo>
                <a:lnTo>
                  <a:pt x="1274402" y="70103"/>
                </a:lnTo>
                <a:lnTo>
                  <a:pt x="1264920" y="70103"/>
                </a:lnTo>
                <a:lnTo>
                  <a:pt x="1244600" y="57912"/>
                </a:lnTo>
                <a:close/>
              </a:path>
              <a:path w="1295400" h="116204">
                <a:moveTo>
                  <a:pt x="1224280" y="45719"/>
                </a:moveTo>
                <a:lnTo>
                  <a:pt x="0" y="45719"/>
                </a:lnTo>
                <a:lnTo>
                  <a:pt x="0" y="70103"/>
                </a:lnTo>
                <a:lnTo>
                  <a:pt x="1224280" y="70103"/>
                </a:lnTo>
                <a:lnTo>
                  <a:pt x="1244599" y="57912"/>
                </a:lnTo>
                <a:lnTo>
                  <a:pt x="1224280" y="45719"/>
                </a:lnTo>
                <a:close/>
              </a:path>
              <a:path w="1295400" h="116204">
                <a:moveTo>
                  <a:pt x="1264920" y="45719"/>
                </a:moveTo>
                <a:lnTo>
                  <a:pt x="1244600" y="57912"/>
                </a:lnTo>
                <a:lnTo>
                  <a:pt x="1264920" y="70103"/>
                </a:lnTo>
                <a:lnTo>
                  <a:pt x="1264920" y="45719"/>
                </a:lnTo>
                <a:close/>
              </a:path>
              <a:path w="1295400" h="116204">
                <a:moveTo>
                  <a:pt x="1271016" y="45719"/>
                </a:moveTo>
                <a:lnTo>
                  <a:pt x="1264920" y="45719"/>
                </a:lnTo>
                <a:lnTo>
                  <a:pt x="1264920" y="70103"/>
                </a:lnTo>
                <a:lnTo>
                  <a:pt x="1271016" y="70103"/>
                </a:lnTo>
                <a:lnTo>
                  <a:pt x="1271016" y="45719"/>
                </a:lnTo>
                <a:close/>
              </a:path>
              <a:path w="1295400" h="116204">
                <a:moveTo>
                  <a:pt x="1274402" y="45719"/>
                </a:moveTo>
                <a:lnTo>
                  <a:pt x="1271016" y="45719"/>
                </a:lnTo>
                <a:lnTo>
                  <a:pt x="1271016" y="70103"/>
                </a:lnTo>
                <a:lnTo>
                  <a:pt x="1274402" y="70103"/>
                </a:lnTo>
                <a:lnTo>
                  <a:pt x="1295400" y="57912"/>
                </a:lnTo>
                <a:lnTo>
                  <a:pt x="1274402" y="45719"/>
                </a:lnTo>
                <a:close/>
              </a:path>
              <a:path w="1295400" h="116204">
                <a:moveTo>
                  <a:pt x="1194816" y="0"/>
                </a:moveTo>
                <a:lnTo>
                  <a:pt x="1188720" y="0"/>
                </a:lnTo>
                <a:lnTo>
                  <a:pt x="1185671" y="6095"/>
                </a:lnTo>
                <a:lnTo>
                  <a:pt x="1179576" y="12191"/>
                </a:lnTo>
                <a:lnTo>
                  <a:pt x="1182624" y="21336"/>
                </a:lnTo>
                <a:lnTo>
                  <a:pt x="1188720" y="24383"/>
                </a:lnTo>
                <a:lnTo>
                  <a:pt x="1244600" y="57912"/>
                </a:lnTo>
                <a:lnTo>
                  <a:pt x="1264920" y="45719"/>
                </a:lnTo>
                <a:lnTo>
                  <a:pt x="1274402" y="45719"/>
                </a:lnTo>
                <a:lnTo>
                  <a:pt x="1200912" y="3048"/>
                </a:lnTo>
                <a:lnTo>
                  <a:pt x="1194816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10465" y="3266964"/>
            <a:ext cx="883992" cy="246450"/>
          </a:xfrm>
          <a:custGeom>
            <a:avLst/>
            <a:gdLst/>
            <a:ahLst/>
            <a:cxnLst/>
            <a:rect l="l" t="t" r="r" b="b"/>
            <a:pathLst>
              <a:path w="1033779" h="271779">
                <a:moveTo>
                  <a:pt x="1027176" y="0"/>
                </a:moveTo>
                <a:lnTo>
                  <a:pt x="6096" y="0"/>
                </a:lnTo>
                <a:lnTo>
                  <a:pt x="0" y="3048"/>
                </a:lnTo>
                <a:lnTo>
                  <a:pt x="0" y="265175"/>
                </a:lnTo>
                <a:lnTo>
                  <a:pt x="6096" y="271272"/>
                </a:lnTo>
                <a:lnTo>
                  <a:pt x="1027176" y="271272"/>
                </a:lnTo>
                <a:lnTo>
                  <a:pt x="1033271" y="265175"/>
                </a:lnTo>
                <a:lnTo>
                  <a:pt x="1033271" y="259079"/>
                </a:lnTo>
                <a:lnTo>
                  <a:pt x="24384" y="259079"/>
                </a:lnTo>
                <a:lnTo>
                  <a:pt x="12192" y="243839"/>
                </a:lnTo>
                <a:lnTo>
                  <a:pt x="24384" y="243839"/>
                </a:lnTo>
                <a:lnTo>
                  <a:pt x="24384" y="24384"/>
                </a:lnTo>
                <a:lnTo>
                  <a:pt x="12192" y="24384"/>
                </a:lnTo>
                <a:lnTo>
                  <a:pt x="24384" y="12191"/>
                </a:lnTo>
                <a:lnTo>
                  <a:pt x="1033271" y="12191"/>
                </a:lnTo>
                <a:lnTo>
                  <a:pt x="1033271" y="3048"/>
                </a:lnTo>
                <a:lnTo>
                  <a:pt x="1027176" y="0"/>
                </a:lnTo>
                <a:close/>
              </a:path>
              <a:path w="1033779" h="271779">
                <a:moveTo>
                  <a:pt x="24384" y="243839"/>
                </a:moveTo>
                <a:lnTo>
                  <a:pt x="12192" y="243839"/>
                </a:lnTo>
                <a:lnTo>
                  <a:pt x="24384" y="259079"/>
                </a:lnTo>
                <a:lnTo>
                  <a:pt x="24384" y="243839"/>
                </a:lnTo>
                <a:close/>
              </a:path>
              <a:path w="1033779" h="271779">
                <a:moveTo>
                  <a:pt x="1008888" y="243839"/>
                </a:moveTo>
                <a:lnTo>
                  <a:pt x="24384" y="243839"/>
                </a:lnTo>
                <a:lnTo>
                  <a:pt x="24384" y="259079"/>
                </a:lnTo>
                <a:lnTo>
                  <a:pt x="1008888" y="259079"/>
                </a:lnTo>
                <a:lnTo>
                  <a:pt x="1008888" y="243839"/>
                </a:lnTo>
                <a:close/>
              </a:path>
              <a:path w="1033779" h="271779">
                <a:moveTo>
                  <a:pt x="1008888" y="12191"/>
                </a:moveTo>
                <a:lnTo>
                  <a:pt x="1008888" y="259079"/>
                </a:lnTo>
                <a:lnTo>
                  <a:pt x="1021080" y="243839"/>
                </a:lnTo>
                <a:lnTo>
                  <a:pt x="1033271" y="243839"/>
                </a:lnTo>
                <a:lnTo>
                  <a:pt x="1033271" y="24384"/>
                </a:lnTo>
                <a:lnTo>
                  <a:pt x="1021080" y="24384"/>
                </a:lnTo>
                <a:lnTo>
                  <a:pt x="1008888" y="12191"/>
                </a:lnTo>
                <a:close/>
              </a:path>
              <a:path w="1033779" h="271779">
                <a:moveTo>
                  <a:pt x="1033271" y="243839"/>
                </a:moveTo>
                <a:lnTo>
                  <a:pt x="1021080" y="243839"/>
                </a:lnTo>
                <a:lnTo>
                  <a:pt x="1008888" y="259079"/>
                </a:lnTo>
                <a:lnTo>
                  <a:pt x="1033271" y="259079"/>
                </a:lnTo>
                <a:lnTo>
                  <a:pt x="1033271" y="243839"/>
                </a:lnTo>
                <a:close/>
              </a:path>
              <a:path w="1033779" h="271779">
                <a:moveTo>
                  <a:pt x="24384" y="12191"/>
                </a:moveTo>
                <a:lnTo>
                  <a:pt x="12192" y="24384"/>
                </a:lnTo>
                <a:lnTo>
                  <a:pt x="24384" y="24384"/>
                </a:lnTo>
                <a:lnTo>
                  <a:pt x="24384" y="12191"/>
                </a:lnTo>
                <a:close/>
              </a:path>
              <a:path w="1033779" h="271779">
                <a:moveTo>
                  <a:pt x="1008888" y="12191"/>
                </a:moveTo>
                <a:lnTo>
                  <a:pt x="24384" y="12191"/>
                </a:lnTo>
                <a:lnTo>
                  <a:pt x="24384" y="24384"/>
                </a:lnTo>
                <a:lnTo>
                  <a:pt x="1008888" y="24384"/>
                </a:lnTo>
                <a:lnTo>
                  <a:pt x="1008888" y="12191"/>
                </a:lnTo>
                <a:close/>
              </a:path>
              <a:path w="1033779" h="271779">
                <a:moveTo>
                  <a:pt x="1033271" y="12191"/>
                </a:moveTo>
                <a:lnTo>
                  <a:pt x="1008888" y="12191"/>
                </a:lnTo>
                <a:lnTo>
                  <a:pt x="1021080" y="24384"/>
                </a:lnTo>
                <a:lnTo>
                  <a:pt x="1033271" y="24384"/>
                </a:lnTo>
                <a:lnTo>
                  <a:pt x="1033271" y="12191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49132" y="3293239"/>
            <a:ext cx="870525" cy="165686"/>
          </a:xfrm>
          <a:prstGeom prst="rect">
            <a:avLst/>
          </a:prstGeom>
        </p:spPr>
        <p:txBody>
          <a:bodyPr vert="horz" wrap="square" lIns="0" tIns="11684" rIns="0" bIns="0" rtlCol="0">
            <a:spAutoFit/>
          </a:bodyPr>
          <a:lstStyle/>
          <a:p>
            <a:pPr marL="11128" defTabSz="801188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Garanzia</a:t>
            </a:r>
            <a:r>
              <a:rPr sz="1000" b="0" spc="-8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EaSI</a:t>
            </a:r>
          </a:p>
        </p:txBody>
      </p:sp>
      <p:sp>
        <p:nvSpPr>
          <p:cNvPr id="7" name="object 7"/>
          <p:cNvSpPr/>
          <p:nvPr/>
        </p:nvSpPr>
        <p:spPr>
          <a:xfrm>
            <a:off x="4138908" y="3587714"/>
            <a:ext cx="1196756" cy="156047"/>
          </a:xfrm>
          <a:custGeom>
            <a:avLst/>
            <a:gdLst/>
            <a:ahLst/>
            <a:cxnLst/>
            <a:rect l="l" t="t" r="r" b="b"/>
            <a:pathLst>
              <a:path w="1399539" h="172085">
                <a:moveTo>
                  <a:pt x="1324355" y="86725"/>
                </a:moveTo>
                <a:lnTo>
                  <a:pt x="1237488" y="137017"/>
                </a:lnTo>
                <a:lnTo>
                  <a:pt x="1231820" y="142112"/>
                </a:lnTo>
                <a:lnTo>
                  <a:pt x="1228725" y="148066"/>
                </a:lnTo>
                <a:lnTo>
                  <a:pt x="1228486" y="154590"/>
                </a:lnTo>
                <a:lnTo>
                  <a:pt x="1231391" y="161401"/>
                </a:lnTo>
                <a:lnTo>
                  <a:pt x="1236916" y="167116"/>
                </a:lnTo>
                <a:lnTo>
                  <a:pt x="1243584" y="170545"/>
                </a:lnTo>
                <a:lnTo>
                  <a:pt x="1250251" y="171688"/>
                </a:lnTo>
                <a:lnTo>
                  <a:pt x="1255776" y="170545"/>
                </a:lnTo>
                <a:lnTo>
                  <a:pt x="1363217" y="106537"/>
                </a:lnTo>
                <a:lnTo>
                  <a:pt x="1362455" y="106537"/>
                </a:lnTo>
                <a:lnTo>
                  <a:pt x="1362455" y="103489"/>
                </a:lnTo>
                <a:lnTo>
                  <a:pt x="1353312" y="103489"/>
                </a:lnTo>
                <a:lnTo>
                  <a:pt x="1324355" y="86725"/>
                </a:lnTo>
                <a:close/>
              </a:path>
              <a:path w="1399539" h="172085">
                <a:moveTo>
                  <a:pt x="1290135" y="66913"/>
                </a:moveTo>
                <a:lnTo>
                  <a:pt x="0" y="66913"/>
                </a:lnTo>
                <a:lnTo>
                  <a:pt x="0" y="106537"/>
                </a:lnTo>
                <a:lnTo>
                  <a:pt x="1290135" y="106537"/>
                </a:lnTo>
                <a:lnTo>
                  <a:pt x="1324355" y="86725"/>
                </a:lnTo>
                <a:lnTo>
                  <a:pt x="1290135" y="66913"/>
                </a:lnTo>
                <a:close/>
              </a:path>
              <a:path w="1399539" h="172085">
                <a:moveTo>
                  <a:pt x="1367197" y="66913"/>
                </a:moveTo>
                <a:lnTo>
                  <a:pt x="1362455" y="66913"/>
                </a:lnTo>
                <a:lnTo>
                  <a:pt x="1362455" y="106537"/>
                </a:lnTo>
                <a:lnTo>
                  <a:pt x="1363217" y="106537"/>
                </a:lnTo>
                <a:lnTo>
                  <a:pt x="1399031" y="85201"/>
                </a:lnTo>
                <a:lnTo>
                  <a:pt x="1367197" y="66913"/>
                </a:lnTo>
                <a:close/>
              </a:path>
              <a:path w="1399539" h="172085">
                <a:moveTo>
                  <a:pt x="1353312" y="69961"/>
                </a:moveTo>
                <a:lnTo>
                  <a:pt x="1324355" y="86725"/>
                </a:lnTo>
                <a:lnTo>
                  <a:pt x="1353312" y="103489"/>
                </a:lnTo>
                <a:lnTo>
                  <a:pt x="1353312" y="69961"/>
                </a:lnTo>
                <a:close/>
              </a:path>
              <a:path w="1399539" h="172085">
                <a:moveTo>
                  <a:pt x="1362455" y="69961"/>
                </a:moveTo>
                <a:lnTo>
                  <a:pt x="1353312" y="69961"/>
                </a:lnTo>
                <a:lnTo>
                  <a:pt x="1353312" y="103489"/>
                </a:lnTo>
                <a:lnTo>
                  <a:pt x="1362455" y="103489"/>
                </a:lnTo>
                <a:lnTo>
                  <a:pt x="1362455" y="69961"/>
                </a:lnTo>
                <a:close/>
              </a:path>
              <a:path w="1399539" h="172085">
                <a:moveTo>
                  <a:pt x="1250251" y="0"/>
                </a:moveTo>
                <a:lnTo>
                  <a:pt x="1243584" y="238"/>
                </a:lnTo>
                <a:lnTo>
                  <a:pt x="1236916" y="3333"/>
                </a:lnTo>
                <a:lnTo>
                  <a:pt x="1231391" y="9001"/>
                </a:lnTo>
                <a:lnTo>
                  <a:pt x="1228486" y="16287"/>
                </a:lnTo>
                <a:lnTo>
                  <a:pt x="1228725" y="23860"/>
                </a:lnTo>
                <a:lnTo>
                  <a:pt x="1231820" y="30861"/>
                </a:lnTo>
                <a:lnTo>
                  <a:pt x="1237488" y="36433"/>
                </a:lnTo>
                <a:lnTo>
                  <a:pt x="1324355" y="86725"/>
                </a:lnTo>
                <a:lnTo>
                  <a:pt x="1353312" y="69961"/>
                </a:lnTo>
                <a:lnTo>
                  <a:pt x="1362455" y="69961"/>
                </a:lnTo>
                <a:lnTo>
                  <a:pt x="1362455" y="66913"/>
                </a:lnTo>
                <a:lnTo>
                  <a:pt x="1367197" y="66913"/>
                </a:lnTo>
                <a:lnTo>
                  <a:pt x="1255776" y="2905"/>
                </a:lnTo>
                <a:lnTo>
                  <a:pt x="1250251" y="0"/>
                </a:lnTo>
                <a:close/>
              </a:path>
            </a:pathLst>
          </a:custGeom>
          <a:solidFill>
            <a:srgbClr val="114FA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138908" y="3587714"/>
            <a:ext cx="1196756" cy="156047"/>
          </a:xfrm>
          <a:custGeom>
            <a:avLst/>
            <a:gdLst/>
            <a:ahLst/>
            <a:cxnLst/>
            <a:rect l="l" t="t" r="r" b="b"/>
            <a:pathLst>
              <a:path w="1399539" h="172085">
                <a:moveTo>
                  <a:pt x="1324355" y="86725"/>
                </a:moveTo>
                <a:lnTo>
                  <a:pt x="1237488" y="137017"/>
                </a:lnTo>
                <a:lnTo>
                  <a:pt x="1231820" y="142112"/>
                </a:lnTo>
                <a:lnTo>
                  <a:pt x="1228725" y="148066"/>
                </a:lnTo>
                <a:lnTo>
                  <a:pt x="1228486" y="154590"/>
                </a:lnTo>
                <a:lnTo>
                  <a:pt x="1231391" y="161401"/>
                </a:lnTo>
                <a:lnTo>
                  <a:pt x="1236916" y="167116"/>
                </a:lnTo>
                <a:lnTo>
                  <a:pt x="1243584" y="170545"/>
                </a:lnTo>
                <a:lnTo>
                  <a:pt x="1250251" y="171688"/>
                </a:lnTo>
                <a:lnTo>
                  <a:pt x="1255776" y="170545"/>
                </a:lnTo>
                <a:lnTo>
                  <a:pt x="1363217" y="106537"/>
                </a:lnTo>
                <a:lnTo>
                  <a:pt x="1362455" y="106537"/>
                </a:lnTo>
                <a:lnTo>
                  <a:pt x="1362455" y="103489"/>
                </a:lnTo>
                <a:lnTo>
                  <a:pt x="1353312" y="103489"/>
                </a:lnTo>
                <a:lnTo>
                  <a:pt x="1324355" y="86725"/>
                </a:lnTo>
                <a:close/>
              </a:path>
              <a:path w="1399539" h="172085">
                <a:moveTo>
                  <a:pt x="1290135" y="66913"/>
                </a:moveTo>
                <a:lnTo>
                  <a:pt x="0" y="66913"/>
                </a:lnTo>
                <a:lnTo>
                  <a:pt x="0" y="106537"/>
                </a:lnTo>
                <a:lnTo>
                  <a:pt x="1290135" y="106537"/>
                </a:lnTo>
                <a:lnTo>
                  <a:pt x="1324355" y="86725"/>
                </a:lnTo>
                <a:lnTo>
                  <a:pt x="1290135" y="66913"/>
                </a:lnTo>
                <a:close/>
              </a:path>
              <a:path w="1399539" h="172085">
                <a:moveTo>
                  <a:pt x="1367197" y="66913"/>
                </a:moveTo>
                <a:lnTo>
                  <a:pt x="1362455" y="66913"/>
                </a:lnTo>
                <a:lnTo>
                  <a:pt x="1362455" y="106537"/>
                </a:lnTo>
                <a:lnTo>
                  <a:pt x="1363217" y="106537"/>
                </a:lnTo>
                <a:lnTo>
                  <a:pt x="1399031" y="85201"/>
                </a:lnTo>
                <a:lnTo>
                  <a:pt x="1367197" y="66913"/>
                </a:lnTo>
                <a:close/>
              </a:path>
              <a:path w="1399539" h="172085">
                <a:moveTo>
                  <a:pt x="1353312" y="69961"/>
                </a:moveTo>
                <a:lnTo>
                  <a:pt x="1324355" y="86725"/>
                </a:lnTo>
                <a:lnTo>
                  <a:pt x="1353312" y="103489"/>
                </a:lnTo>
                <a:lnTo>
                  <a:pt x="1353312" y="69961"/>
                </a:lnTo>
                <a:close/>
              </a:path>
              <a:path w="1399539" h="172085">
                <a:moveTo>
                  <a:pt x="1362455" y="69961"/>
                </a:moveTo>
                <a:lnTo>
                  <a:pt x="1353312" y="69961"/>
                </a:lnTo>
                <a:lnTo>
                  <a:pt x="1353312" y="103489"/>
                </a:lnTo>
                <a:lnTo>
                  <a:pt x="1362455" y="103489"/>
                </a:lnTo>
                <a:lnTo>
                  <a:pt x="1362455" y="69961"/>
                </a:lnTo>
                <a:close/>
              </a:path>
              <a:path w="1399539" h="172085">
                <a:moveTo>
                  <a:pt x="1250251" y="0"/>
                </a:moveTo>
                <a:lnTo>
                  <a:pt x="1243584" y="238"/>
                </a:lnTo>
                <a:lnTo>
                  <a:pt x="1236916" y="3333"/>
                </a:lnTo>
                <a:lnTo>
                  <a:pt x="1231391" y="9001"/>
                </a:lnTo>
                <a:lnTo>
                  <a:pt x="1228486" y="16287"/>
                </a:lnTo>
                <a:lnTo>
                  <a:pt x="1228725" y="23860"/>
                </a:lnTo>
                <a:lnTo>
                  <a:pt x="1231820" y="30861"/>
                </a:lnTo>
                <a:lnTo>
                  <a:pt x="1237488" y="36433"/>
                </a:lnTo>
                <a:lnTo>
                  <a:pt x="1324355" y="86725"/>
                </a:lnTo>
                <a:lnTo>
                  <a:pt x="1353312" y="69961"/>
                </a:lnTo>
                <a:lnTo>
                  <a:pt x="1362455" y="69961"/>
                </a:lnTo>
                <a:lnTo>
                  <a:pt x="1362455" y="66913"/>
                </a:lnTo>
                <a:lnTo>
                  <a:pt x="1367197" y="66913"/>
                </a:lnTo>
                <a:lnTo>
                  <a:pt x="1255776" y="2905"/>
                </a:lnTo>
                <a:lnTo>
                  <a:pt x="1250251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95177" y="3145351"/>
            <a:ext cx="1331962" cy="456048"/>
          </a:xfrm>
          <a:custGeom>
            <a:avLst/>
            <a:gdLst/>
            <a:ahLst/>
            <a:cxnLst/>
            <a:rect l="l" t="t" r="r" b="b"/>
            <a:pathLst>
              <a:path w="1557654" h="502920">
                <a:moveTo>
                  <a:pt x="0" y="0"/>
                </a:moveTo>
                <a:lnTo>
                  <a:pt x="1557528" y="0"/>
                </a:lnTo>
                <a:lnTo>
                  <a:pt x="1557528" y="502920"/>
                </a:lnTo>
                <a:lnTo>
                  <a:pt x="0" y="502920"/>
                </a:lnTo>
                <a:lnTo>
                  <a:pt x="0" y="0"/>
                </a:lnTo>
                <a:close/>
              </a:path>
            </a:pathLst>
          </a:custGeom>
          <a:solidFill>
            <a:srgbClr val="B6B6B6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82145" y="3134301"/>
            <a:ext cx="1355310" cy="478505"/>
          </a:xfrm>
          <a:custGeom>
            <a:avLst/>
            <a:gdLst/>
            <a:ahLst/>
            <a:cxnLst/>
            <a:rect l="l" t="t" r="r" b="b"/>
            <a:pathLst>
              <a:path w="1584959" h="527685">
                <a:moveTo>
                  <a:pt x="1578863" y="0"/>
                </a:moveTo>
                <a:lnTo>
                  <a:pt x="6095" y="0"/>
                </a:lnTo>
                <a:lnTo>
                  <a:pt x="0" y="6095"/>
                </a:lnTo>
                <a:lnTo>
                  <a:pt x="0" y="521207"/>
                </a:lnTo>
                <a:lnTo>
                  <a:pt x="6095" y="527303"/>
                </a:lnTo>
                <a:lnTo>
                  <a:pt x="1578863" y="527303"/>
                </a:lnTo>
                <a:lnTo>
                  <a:pt x="1584959" y="521207"/>
                </a:lnTo>
                <a:lnTo>
                  <a:pt x="1584959" y="515112"/>
                </a:lnTo>
                <a:lnTo>
                  <a:pt x="27431" y="515112"/>
                </a:lnTo>
                <a:lnTo>
                  <a:pt x="15239" y="502919"/>
                </a:lnTo>
                <a:lnTo>
                  <a:pt x="27431" y="502919"/>
                </a:lnTo>
                <a:lnTo>
                  <a:pt x="27431" y="24383"/>
                </a:lnTo>
                <a:lnTo>
                  <a:pt x="15239" y="24383"/>
                </a:lnTo>
                <a:lnTo>
                  <a:pt x="27431" y="12191"/>
                </a:lnTo>
                <a:lnTo>
                  <a:pt x="1584959" y="12191"/>
                </a:lnTo>
                <a:lnTo>
                  <a:pt x="1584959" y="6095"/>
                </a:lnTo>
                <a:lnTo>
                  <a:pt x="1578863" y="0"/>
                </a:lnTo>
                <a:close/>
              </a:path>
              <a:path w="1584959" h="527685">
                <a:moveTo>
                  <a:pt x="27431" y="502919"/>
                </a:moveTo>
                <a:lnTo>
                  <a:pt x="15239" y="502919"/>
                </a:lnTo>
                <a:lnTo>
                  <a:pt x="27431" y="515112"/>
                </a:lnTo>
                <a:lnTo>
                  <a:pt x="27431" y="502919"/>
                </a:lnTo>
                <a:close/>
              </a:path>
              <a:path w="1584959" h="527685">
                <a:moveTo>
                  <a:pt x="1560576" y="502919"/>
                </a:moveTo>
                <a:lnTo>
                  <a:pt x="27431" y="502919"/>
                </a:lnTo>
                <a:lnTo>
                  <a:pt x="27431" y="515112"/>
                </a:lnTo>
                <a:lnTo>
                  <a:pt x="1560576" y="515112"/>
                </a:lnTo>
                <a:lnTo>
                  <a:pt x="1560576" y="502919"/>
                </a:lnTo>
                <a:close/>
              </a:path>
              <a:path w="1584959" h="527685">
                <a:moveTo>
                  <a:pt x="1560576" y="12191"/>
                </a:moveTo>
                <a:lnTo>
                  <a:pt x="1560576" y="515112"/>
                </a:lnTo>
                <a:lnTo>
                  <a:pt x="1572768" y="502919"/>
                </a:lnTo>
                <a:lnTo>
                  <a:pt x="1584959" y="502919"/>
                </a:lnTo>
                <a:lnTo>
                  <a:pt x="1584959" y="24383"/>
                </a:lnTo>
                <a:lnTo>
                  <a:pt x="1572768" y="24383"/>
                </a:lnTo>
                <a:lnTo>
                  <a:pt x="1560576" y="12191"/>
                </a:lnTo>
                <a:close/>
              </a:path>
              <a:path w="1584959" h="527685">
                <a:moveTo>
                  <a:pt x="1584959" y="502919"/>
                </a:moveTo>
                <a:lnTo>
                  <a:pt x="1572768" y="502919"/>
                </a:lnTo>
                <a:lnTo>
                  <a:pt x="1560576" y="515112"/>
                </a:lnTo>
                <a:lnTo>
                  <a:pt x="1584959" y="515112"/>
                </a:lnTo>
                <a:lnTo>
                  <a:pt x="1584959" y="502919"/>
                </a:lnTo>
                <a:close/>
              </a:path>
              <a:path w="1584959" h="527685">
                <a:moveTo>
                  <a:pt x="27431" y="12191"/>
                </a:moveTo>
                <a:lnTo>
                  <a:pt x="15239" y="24383"/>
                </a:lnTo>
                <a:lnTo>
                  <a:pt x="27431" y="24383"/>
                </a:lnTo>
                <a:lnTo>
                  <a:pt x="27431" y="12191"/>
                </a:lnTo>
                <a:close/>
              </a:path>
              <a:path w="1584959" h="527685">
                <a:moveTo>
                  <a:pt x="1560576" y="12191"/>
                </a:moveTo>
                <a:lnTo>
                  <a:pt x="27431" y="12191"/>
                </a:lnTo>
                <a:lnTo>
                  <a:pt x="27431" y="24383"/>
                </a:lnTo>
                <a:lnTo>
                  <a:pt x="1560576" y="24383"/>
                </a:lnTo>
                <a:lnTo>
                  <a:pt x="1560576" y="12191"/>
                </a:lnTo>
                <a:close/>
              </a:path>
              <a:path w="1584959" h="527685">
                <a:moveTo>
                  <a:pt x="1584959" y="12191"/>
                </a:moveTo>
                <a:lnTo>
                  <a:pt x="1560576" y="12191"/>
                </a:lnTo>
                <a:lnTo>
                  <a:pt x="1572768" y="24383"/>
                </a:lnTo>
                <a:lnTo>
                  <a:pt x="1584959" y="24383"/>
                </a:lnTo>
                <a:lnTo>
                  <a:pt x="1584959" y="12191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95177" y="3236103"/>
            <a:ext cx="1331962" cy="180514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232010" defTabSz="801188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spc="-4" dirty="0">
                <a:solidFill>
                  <a:prstClr val="black"/>
                </a:solidFill>
                <a:latin typeface="Arial"/>
                <a:cs typeface="Arial"/>
              </a:rPr>
              <a:t>Micro-imprese</a:t>
            </a:r>
            <a:endParaRPr sz="1100" b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191036" y="3134301"/>
            <a:ext cx="1040374" cy="412285"/>
          </a:xfrm>
          <a:custGeom>
            <a:avLst/>
            <a:gdLst/>
            <a:ahLst/>
            <a:cxnLst/>
            <a:rect l="l" t="t" r="r" b="b"/>
            <a:pathLst>
              <a:path w="1216660" h="454660">
                <a:moveTo>
                  <a:pt x="1210055" y="0"/>
                </a:moveTo>
                <a:lnTo>
                  <a:pt x="6095" y="0"/>
                </a:lnTo>
                <a:lnTo>
                  <a:pt x="0" y="6095"/>
                </a:lnTo>
                <a:lnTo>
                  <a:pt x="0" y="448055"/>
                </a:lnTo>
                <a:lnTo>
                  <a:pt x="6095" y="454151"/>
                </a:lnTo>
                <a:lnTo>
                  <a:pt x="1210055" y="454151"/>
                </a:lnTo>
                <a:lnTo>
                  <a:pt x="1216152" y="448055"/>
                </a:lnTo>
                <a:lnTo>
                  <a:pt x="1216152" y="441960"/>
                </a:lnTo>
                <a:lnTo>
                  <a:pt x="24383" y="441960"/>
                </a:lnTo>
                <a:lnTo>
                  <a:pt x="12191" y="429767"/>
                </a:lnTo>
                <a:lnTo>
                  <a:pt x="24383" y="429767"/>
                </a:lnTo>
                <a:lnTo>
                  <a:pt x="24383" y="24383"/>
                </a:lnTo>
                <a:lnTo>
                  <a:pt x="12191" y="24383"/>
                </a:lnTo>
                <a:lnTo>
                  <a:pt x="24383" y="12191"/>
                </a:lnTo>
                <a:lnTo>
                  <a:pt x="1216152" y="12191"/>
                </a:lnTo>
                <a:lnTo>
                  <a:pt x="1216152" y="6095"/>
                </a:lnTo>
                <a:lnTo>
                  <a:pt x="1210055" y="0"/>
                </a:lnTo>
                <a:close/>
              </a:path>
              <a:path w="1216660" h="454660">
                <a:moveTo>
                  <a:pt x="24383" y="429767"/>
                </a:moveTo>
                <a:lnTo>
                  <a:pt x="12191" y="429767"/>
                </a:lnTo>
                <a:lnTo>
                  <a:pt x="24383" y="441960"/>
                </a:lnTo>
                <a:lnTo>
                  <a:pt x="24383" y="429767"/>
                </a:lnTo>
                <a:close/>
              </a:path>
              <a:path w="1216660" h="454660">
                <a:moveTo>
                  <a:pt x="1191767" y="429767"/>
                </a:moveTo>
                <a:lnTo>
                  <a:pt x="24383" y="429767"/>
                </a:lnTo>
                <a:lnTo>
                  <a:pt x="24383" y="441960"/>
                </a:lnTo>
                <a:lnTo>
                  <a:pt x="1191767" y="441960"/>
                </a:lnTo>
                <a:lnTo>
                  <a:pt x="1191767" y="429767"/>
                </a:lnTo>
                <a:close/>
              </a:path>
              <a:path w="1216660" h="454660">
                <a:moveTo>
                  <a:pt x="1191767" y="12191"/>
                </a:moveTo>
                <a:lnTo>
                  <a:pt x="1191767" y="441960"/>
                </a:lnTo>
                <a:lnTo>
                  <a:pt x="1203960" y="429767"/>
                </a:lnTo>
                <a:lnTo>
                  <a:pt x="1216152" y="429767"/>
                </a:lnTo>
                <a:lnTo>
                  <a:pt x="1216152" y="24383"/>
                </a:lnTo>
                <a:lnTo>
                  <a:pt x="1203960" y="24383"/>
                </a:lnTo>
                <a:lnTo>
                  <a:pt x="1191767" y="12191"/>
                </a:lnTo>
                <a:close/>
              </a:path>
              <a:path w="1216660" h="454660">
                <a:moveTo>
                  <a:pt x="1216152" y="429767"/>
                </a:moveTo>
                <a:lnTo>
                  <a:pt x="1203960" y="429767"/>
                </a:lnTo>
                <a:lnTo>
                  <a:pt x="1191767" y="441960"/>
                </a:lnTo>
                <a:lnTo>
                  <a:pt x="1216152" y="441960"/>
                </a:lnTo>
                <a:lnTo>
                  <a:pt x="1216152" y="429767"/>
                </a:lnTo>
                <a:close/>
              </a:path>
              <a:path w="1216660" h="454660">
                <a:moveTo>
                  <a:pt x="24383" y="12191"/>
                </a:moveTo>
                <a:lnTo>
                  <a:pt x="12191" y="24383"/>
                </a:lnTo>
                <a:lnTo>
                  <a:pt x="24383" y="24383"/>
                </a:lnTo>
                <a:lnTo>
                  <a:pt x="24383" y="12191"/>
                </a:lnTo>
                <a:close/>
              </a:path>
              <a:path w="1216660" h="454660">
                <a:moveTo>
                  <a:pt x="1191767" y="12191"/>
                </a:moveTo>
                <a:lnTo>
                  <a:pt x="24383" y="12191"/>
                </a:lnTo>
                <a:lnTo>
                  <a:pt x="24383" y="24383"/>
                </a:lnTo>
                <a:lnTo>
                  <a:pt x="1191767" y="24383"/>
                </a:lnTo>
                <a:lnTo>
                  <a:pt x="1191767" y="12191"/>
                </a:lnTo>
                <a:close/>
              </a:path>
              <a:path w="1216660" h="454660">
                <a:moveTo>
                  <a:pt x="1216152" y="12191"/>
                </a:moveTo>
                <a:lnTo>
                  <a:pt x="1191767" y="12191"/>
                </a:lnTo>
                <a:lnTo>
                  <a:pt x="1203960" y="24383"/>
                </a:lnTo>
                <a:lnTo>
                  <a:pt x="1216152" y="24383"/>
                </a:lnTo>
                <a:lnTo>
                  <a:pt x="1216152" y="12191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22751" y="3169768"/>
            <a:ext cx="981726" cy="319575"/>
          </a:xfrm>
          <a:prstGeom prst="rect">
            <a:avLst/>
          </a:prstGeom>
        </p:spPr>
        <p:txBody>
          <a:bodyPr vert="horz" wrap="square" lIns="0" tIns="11684" rIns="0" bIns="0" rtlCol="0">
            <a:spAutoFit/>
          </a:bodyPr>
          <a:lstStyle/>
          <a:p>
            <a:pPr marL="149664" marR="4453" indent="-139094" defTabSz="801188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1000" b="0" spc="-4" dirty="0">
                <a:solidFill>
                  <a:prstClr val="black"/>
                </a:solidFill>
                <a:latin typeface="Arial"/>
                <a:cs typeface="Arial"/>
              </a:rPr>
              <a:t>F</a:t>
            </a:r>
            <a:r>
              <a:rPr sz="1000" b="0" spc="-9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sz="1000" b="0" spc="4" dirty="0">
                <a:solidFill>
                  <a:prstClr val="black"/>
                </a:solidFill>
                <a:latin typeface="Arial"/>
                <a:cs typeface="Arial"/>
              </a:rPr>
              <a:t>nan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z</a:t>
            </a:r>
            <a:r>
              <a:rPr sz="1000" b="0" spc="-9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sz="1000" b="0" spc="4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sz="1000" b="0" spc="-9" dirty="0">
                <a:solidFill>
                  <a:prstClr val="black"/>
                </a:solidFill>
                <a:latin typeface="Arial"/>
                <a:cs typeface="Arial"/>
              </a:rPr>
              <a:t>m</a:t>
            </a:r>
            <a:r>
              <a:rPr sz="1000" b="0" spc="4" dirty="0">
                <a:solidFill>
                  <a:prstClr val="black"/>
                </a:solidFill>
                <a:latin typeface="Arial"/>
                <a:cs typeface="Arial"/>
              </a:rPr>
              <a:t>en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to  </a:t>
            </a:r>
            <a:r>
              <a:rPr sz="1000" b="0" spc="4" dirty="0">
                <a:solidFill>
                  <a:prstClr val="black"/>
                </a:solidFill>
                <a:latin typeface="Arial"/>
                <a:cs typeface="Arial"/>
              </a:rPr>
              <a:t>del</a:t>
            </a:r>
            <a:r>
              <a:rPr sz="1000" b="0" spc="-39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debito</a:t>
            </a:r>
          </a:p>
        </p:txBody>
      </p:sp>
      <p:sp>
        <p:nvSpPr>
          <p:cNvPr id="14" name="object 14"/>
          <p:cNvSpPr/>
          <p:nvPr/>
        </p:nvSpPr>
        <p:spPr>
          <a:xfrm>
            <a:off x="2710622" y="1915403"/>
            <a:ext cx="1624092" cy="260270"/>
          </a:xfrm>
          <a:custGeom>
            <a:avLst/>
            <a:gdLst/>
            <a:ahLst/>
            <a:cxnLst/>
            <a:rect l="l" t="t" r="r" b="b"/>
            <a:pathLst>
              <a:path w="1899285" h="287019">
                <a:moveTo>
                  <a:pt x="1892808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280416"/>
                </a:lnTo>
                <a:lnTo>
                  <a:pt x="6096" y="286512"/>
                </a:lnTo>
                <a:lnTo>
                  <a:pt x="1892808" y="286512"/>
                </a:lnTo>
                <a:lnTo>
                  <a:pt x="1898904" y="280416"/>
                </a:lnTo>
                <a:lnTo>
                  <a:pt x="1898904" y="274320"/>
                </a:lnTo>
                <a:lnTo>
                  <a:pt x="27431" y="274320"/>
                </a:lnTo>
                <a:lnTo>
                  <a:pt x="15240" y="262128"/>
                </a:lnTo>
                <a:lnTo>
                  <a:pt x="27431" y="262128"/>
                </a:lnTo>
                <a:lnTo>
                  <a:pt x="27431" y="24384"/>
                </a:lnTo>
                <a:lnTo>
                  <a:pt x="15240" y="24384"/>
                </a:lnTo>
                <a:lnTo>
                  <a:pt x="27431" y="12192"/>
                </a:lnTo>
                <a:lnTo>
                  <a:pt x="1898904" y="12192"/>
                </a:lnTo>
                <a:lnTo>
                  <a:pt x="1898904" y="6096"/>
                </a:lnTo>
                <a:lnTo>
                  <a:pt x="1892808" y="0"/>
                </a:lnTo>
                <a:close/>
              </a:path>
              <a:path w="1899285" h="287019">
                <a:moveTo>
                  <a:pt x="27431" y="262128"/>
                </a:moveTo>
                <a:lnTo>
                  <a:pt x="15240" y="262128"/>
                </a:lnTo>
                <a:lnTo>
                  <a:pt x="27431" y="274320"/>
                </a:lnTo>
                <a:lnTo>
                  <a:pt x="27431" y="262128"/>
                </a:lnTo>
                <a:close/>
              </a:path>
              <a:path w="1899285" h="287019">
                <a:moveTo>
                  <a:pt x="1874520" y="262128"/>
                </a:moveTo>
                <a:lnTo>
                  <a:pt x="27431" y="262128"/>
                </a:lnTo>
                <a:lnTo>
                  <a:pt x="27431" y="274320"/>
                </a:lnTo>
                <a:lnTo>
                  <a:pt x="1874520" y="274320"/>
                </a:lnTo>
                <a:lnTo>
                  <a:pt x="1874520" y="262128"/>
                </a:lnTo>
                <a:close/>
              </a:path>
              <a:path w="1899285" h="287019">
                <a:moveTo>
                  <a:pt x="1874520" y="12192"/>
                </a:moveTo>
                <a:lnTo>
                  <a:pt x="1874520" y="274320"/>
                </a:lnTo>
                <a:lnTo>
                  <a:pt x="1886712" y="262128"/>
                </a:lnTo>
                <a:lnTo>
                  <a:pt x="1898904" y="262128"/>
                </a:lnTo>
                <a:lnTo>
                  <a:pt x="1898904" y="24384"/>
                </a:lnTo>
                <a:lnTo>
                  <a:pt x="1886712" y="24384"/>
                </a:lnTo>
                <a:lnTo>
                  <a:pt x="1874520" y="12192"/>
                </a:lnTo>
                <a:close/>
              </a:path>
              <a:path w="1899285" h="287019">
                <a:moveTo>
                  <a:pt x="1898904" y="262128"/>
                </a:moveTo>
                <a:lnTo>
                  <a:pt x="1886712" y="262128"/>
                </a:lnTo>
                <a:lnTo>
                  <a:pt x="1874520" y="274320"/>
                </a:lnTo>
                <a:lnTo>
                  <a:pt x="1898904" y="274320"/>
                </a:lnTo>
                <a:lnTo>
                  <a:pt x="1898904" y="262128"/>
                </a:lnTo>
                <a:close/>
              </a:path>
              <a:path w="1899285" h="287019">
                <a:moveTo>
                  <a:pt x="27431" y="12192"/>
                </a:moveTo>
                <a:lnTo>
                  <a:pt x="15240" y="24384"/>
                </a:lnTo>
                <a:lnTo>
                  <a:pt x="27431" y="24384"/>
                </a:lnTo>
                <a:lnTo>
                  <a:pt x="27431" y="12192"/>
                </a:lnTo>
                <a:close/>
              </a:path>
              <a:path w="1899285" h="287019">
                <a:moveTo>
                  <a:pt x="1874520" y="12192"/>
                </a:moveTo>
                <a:lnTo>
                  <a:pt x="27431" y="12192"/>
                </a:lnTo>
                <a:lnTo>
                  <a:pt x="27431" y="24384"/>
                </a:lnTo>
                <a:lnTo>
                  <a:pt x="1874520" y="24384"/>
                </a:lnTo>
                <a:lnTo>
                  <a:pt x="1874520" y="12192"/>
                </a:lnTo>
                <a:close/>
              </a:path>
              <a:path w="1899285" h="287019">
                <a:moveTo>
                  <a:pt x="1898904" y="12192"/>
                </a:moveTo>
                <a:lnTo>
                  <a:pt x="1874520" y="12192"/>
                </a:lnTo>
                <a:lnTo>
                  <a:pt x="1886712" y="24384"/>
                </a:lnTo>
                <a:lnTo>
                  <a:pt x="1898904" y="24384"/>
                </a:lnTo>
                <a:lnTo>
                  <a:pt x="1898904" y="12192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19658" y="1953638"/>
            <a:ext cx="1403093" cy="150298"/>
          </a:xfrm>
          <a:prstGeom prst="rect">
            <a:avLst/>
          </a:prstGeom>
        </p:spPr>
        <p:txBody>
          <a:bodyPr vert="horz" wrap="square" lIns="0" tIns="11684" rIns="0" bIns="0" rtlCol="0">
            <a:spAutoFit/>
          </a:bodyPr>
          <a:lstStyle/>
          <a:p>
            <a:pPr marL="11128" defTabSz="801188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900" spc="-4" dirty="0">
                <a:solidFill>
                  <a:prstClr val="black"/>
                </a:solidFill>
                <a:latin typeface="Arial"/>
                <a:cs typeface="Arial"/>
              </a:rPr>
              <a:t>Intermediario</a:t>
            </a:r>
            <a:r>
              <a:rPr sz="900" spc="-4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900" spc="-4" dirty="0">
                <a:solidFill>
                  <a:prstClr val="black"/>
                </a:solidFill>
                <a:latin typeface="Arial"/>
                <a:cs typeface="Arial"/>
              </a:rPr>
              <a:t>finanziario</a:t>
            </a:r>
            <a:endParaRPr sz="900" b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999931" y="2216675"/>
            <a:ext cx="1076755" cy="876395"/>
          </a:xfrm>
          <a:custGeom>
            <a:avLst/>
            <a:gdLst/>
            <a:ahLst/>
            <a:cxnLst/>
            <a:rect l="l" t="t" r="r" b="b"/>
            <a:pathLst>
              <a:path w="1259204" h="966470">
                <a:moveTo>
                  <a:pt x="1252727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960119"/>
                </a:lnTo>
                <a:lnTo>
                  <a:pt x="6096" y="966215"/>
                </a:lnTo>
                <a:lnTo>
                  <a:pt x="1252727" y="966215"/>
                </a:lnTo>
                <a:lnTo>
                  <a:pt x="1258824" y="960119"/>
                </a:lnTo>
                <a:lnTo>
                  <a:pt x="1258824" y="954024"/>
                </a:lnTo>
                <a:lnTo>
                  <a:pt x="27431" y="954024"/>
                </a:lnTo>
                <a:lnTo>
                  <a:pt x="15239" y="941831"/>
                </a:lnTo>
                <a:lnTo>
                  <a:pt x="27431" y="941831"/>
                </a:lnTo>
                <a:lnTo>
                  <a:pt x="27431" y="27431"/>
                </a:lnTo>
                <a:lnTo>
                  <a:pt x="15239" y="27431"/>
                </a:lnTo>
                <a:lnTo>
                  <a:pt x="27431" y="15239"/>
                </a:lnTo>
                <a:lnTo>
                  <a:pt x="1258824" y="15239"/>
                </a:lnTo>
                <a:lnTo>
                  <a:pt x="1258824" y="6096"/>
                </a:lnTo>
                <a:lnTo>
                  <a:pt x="1252727" y="0"/>
                </a:lnTo>
                <a:close/>
              </a:path>
              <a:path w="1259204" h="966470">
                <a:moveTo>
                  <a:pt x="27431" y="941831"/>
                </a:moveTo>
                <a:lnTo>
                  <a:pt x="15239" y="941831"/>
                </a:lnTo>
                <a:lnTo>
                  <a:pt x="27431" y="954024"/>
                </a:lnTo>
                <a:lnTo>
                  <a:pt x="27431" y="941831"/>
                </a:lnTo>
                <a:close/>
              </a:path>
              <a:path w="1259204" h="966470">
                <a:moveTo>
                  <a:pt x="1234439" y="941831"/>
                </a:moveTo>
                <a:lnTo>
                  <a:pt x="27431" y="941831"/>
                </a:lnTo>
                <a:lnTo>
                  <a:pt x="27431" y="954024"/>
                </a:lnTo>
                <a:lnTo>
                  <a:pt x="1234439" y="954024"/>
                </a:lnTo>
                <a:lnTo>
                  <a:pt x="1234439" y="941831"/>
                </a:lnTo>
                <a:close/>
              </a:path>
              <a:path w="1259204" h="966470">
                <a:moveTo>
                  <a:pt x="1234439" y="15239"/>
                </a:moveTo>
                <a:lnTo>
                  <a:pt x="1234439" y="954024"/>
                </a:lnTo>
                <a:lnTo>
                  <a:pt x="1246631" y="941831"/>
                </a:lnTo>
                <a:lnTo>
                  <a:pt x="1258824" y="941831"/>
                </a:lnTo>
                <a:lnTo>
                  <a:pt x="1258824" y="27431"/>
                </a:lnTo>
                <a:lnTo>
                  <a:pt x="1246631" y="27431"/>
                </a:lnTo>
                <a:lnTo>
                  <a:pt x="1234439" y="15239"/>
                </a:lnTo>
                <a:close/>
              </a:path>
              <a:path w="1259204" h="966470">
                <a:moveTo>
                  <a:pt x="1258824" y="941831"/>
                </a:moveTo>
                <a:lnTo>
                  <a:pt x="1246631" y="941831"/>
                </a:lnTo>
                <a:lnTo>
                  <a:pt x="1234439" y="954024"/>
                </a:lnTo>
                <a:lnTo>
                  <a:pt x="1258824" y="954024"/>
                </a:lnTo>
                <a:lnTo>
                  <a:pt x="1258824" y="941831"/>
                </a:lnTo>
                <a:close/>
              </a:path>
              <a:path w="1259204" h="966470">
                <a:moveTo>
                  <a:pt x="27431" y="15239"/>
                </a:moveTo>
                <a:lnTo>
                  <a:pt x="15239" y="27431"/>
                </a:lnTo>
                <a:lnTo>
                  <a:pt x="27431" y="27431"/>
                </a:lnTo>
                <a:lnTo>
                  <a:pt x="27431" y="15239"/>
                </a:lnTo>
                <a:close/>
              </a:path>
              <a:path w="1259204" h="966470">
                <a:moveTo>
                  <a:pt x="1234439" y="15239"/>
                </a:moveTo>
                <a:lnTo>
                  <a:pt x="27431" y="15239"/>
                </a:lnTo>
                <a:lnTo>
                  <a:pt x="27431" y="27431"/>
                </a:lnTo>
                <a:lnTo>
                  <a:pt x="1234439" y="27431"/>
                </a:lnTo>
                <a:lnTo>
                  <a:pt x="1234439" y="15239"/>
                </a:lnTo>
                <a:close/>
              </a:path>
              <a:path w="1259204" h="966470">
                <a:moveTo>
                  <a:pt x="1258824" y="15239"/>
                </a:moveTo>
                <a:lnTo>
                  <a:pt x="1234439" y="15239"/>
                </a:lnTo>
                <a:lnTo>
                  <a:pt x="1246631" y="27431"/>
                </a:lnTo>
                <a:lnTo>
                  <a:pt x="1258824" y="27431"/>
                </a:lnTo>
                <a:lnTo>
                  <a:pt x="1258824" y="15239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18176" y="2276872"/>
            <a:ext cx="1043899" cy="781240"/>
          </a:xfrm>
          <a:prstGeom prst="rect">
            <a:avLst/>
          </a:prstGeom>
        </p:spPr>
        <p:txBody>
          <a:bodyPr vert="horz" wrap="square" lIns="0" tIns="11684" rIns="0" bIns="0" rtlCol="0">
            <a:spAutoFit/>
          </a:bodyPr>
          <a:lstStyle/>
          <a:p>
            <a:pPr marL="11128" marR="4453" indent="1113" algn="ctr" defTabSz="801188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1000" b="0" dirty="0" err="1" smtClean="0">
                <a:solidFill>
                  <a:prstClr val="black"/>
                </a:solidFill>
                <a:latin typeface="Arial"/>
                <a:cs typeface="Arial"/>
              </a:rPr>
              <a:t>Portafog</a:t>
            </a:r>
            <a:r>
              <a:rPr lang="it-IT" sz="1000" b="0" dirty="0" smtClean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sz="1000" b="0" dirty="0" err="1" smtClean="0">
                <a:solidFill>
                  <a:prstClr val="black"/>
                </a:solidFill>
                <a:latin typeface="Arial"/>
                <a:cs typeface="Arial"/>
              </a:rPr>
              <a:t>io</a:t>
            </a:r>
            <a:r>
              <a:rPr sz="1000" b="0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di  prestiti o  garanzie a  </a:t>
            </a:r>
            <a:r>
              <a:rPr sz="1000" b="0" spc="-4" dirty="0">
                <a:solidFill>
                  <a:prstClr val="black"/>
                </a:solidFill>
                <a:latin typeface="Arial"/>
                <a:cs typeface="Arial"/>
              </a:rPr>
              <a:t>microimprese</a:t>
            </a:r>
            <a:r>
              <a:rPr sz="1000" b="0" spc="-5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o  </a:t>
            </a:r>
            <a:r>
              <a:rPr sz="1000" b="0" spc="-4" dirty="0">
                <a:solidFill>
                  <a:prstClr val="black"/>
                </a:solidFill>
                <a:latin typeface="Arial"/>
                <a:cs typeface="Arial"/>
              </a:rPr>
              <a:t>imprese</a:t>
            </a:r>
            <a:r>
              <a:rPr sz="1000" b="0" spc="-48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000" b="0" dirty="0">
                <a:solidFill>
                  <a:prstClr val="black"/>
                </a:solidFill>
                <a:latin typeface="Arial"/>
                <a:cs typeface="Arial"/>
              </a:rPr>
              <a:t>sociali</a:t>
            </a:r>
          </a:p>
        </p:txBody>
      </p:sp>
      <p:sp>
        <p:nvSpPr>
          <p:cNvPr id="18" name="object 18"/>
          <p:cNvSpPr/>
          <p:nvPr/>
        </p:nvSpPr>
        <p:spPr>
          <a:xfrm>
            <a:off x="985206" y="3090074"/>
            <a:ext cx="740642" cy="1293864"/>
          </a:xfrm>
          <a:custGeom>
            <a:avLst/>
            <a:gdLst/>
            <a:ahLst/>
            <a:cxnLst/>
            <a:rect l="l" t="t" r="r" b="b"/>
            <a:pathLst>
              <a:path w="866139" h="1426845">
                <a:moveTo>
                  <a:pt x="0" y="0"/>
                </a:moveTo>
                <a:lnTo>
                  <a:pt x="865632" y="0"/>
                </a:lnTo>
                <a:lnTo>
                  <a:pt x="865632" y="1426464"/>
                </a:lnTo>
                <a:lnTo>
                  <a:pt x="0" y="1426464"/>
                </a:lnTo>
                <a:lnTo>
                  <a:pt x="0" y="0"/>
                </a:lnTo>
                <a:close/>
              </a:path>
            </a:pathLst>
          </a:custGeom>
          <a:solidFill>
            <a:srgbClr val="EED3CF"/>
          </a:solidFill>
          <a:ln>
            <a:solidFill>
              <a:srgbClr val="C06349"/>
            </a:solidFill>
          </a:ln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85206" y="3167002"/>
            <a:ext cx="740642" cy="715167"/>
          </a:xfrm>
          <a:prstGeom prst="rect">
            <a:avLst/>
          </a:prstGeom>
        </p:spPr>
        <p:txBody>
          <a:bodyPr vert="horz" wrap="square" lIns="0" tIns="11684" rIns="0" bIns="0" rtlCol="0">
            <a:spAutoFit/>
          </a:bodyPr>
          <a:lstStyle/>
          <a:p>
            <a:pPr marL="90690" marR="12796" indent="1670" algn="ctr" defTabSz="801188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900" spc="4" dirty="0">
                <a:solidFill>
                  <a:prstClr val="black"/>
                </a:solidFill>
                <a:latin typeface="Arial"/>
                <a:cs typeface="Arial"/>
              </a:rPr>
              <a:t>FEI </a:t>
            </a:r>
            <a:r>
              <a:rPr sz="900" dirty="0">
                <a:solidFill>
                  <a:prstClr val="black"/>
                </a:solidFill>
                <a:latin typeface="Arial"/>
                <a:cs typeface="Arial"/>
              </a:rPr>
              <a:t>come  Garante</a:t>
            </a:r>
            <a:r>
              <a:rPr sz="900" spc="-1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prstClr val="black"/>
                </a:solidFill>
                <a:latin typeface="Arial"/>
                <a:cs typeface="Arial"/>
              </a:rPr>
              <a:t>con  il         programma  EaSI</a:t>
            </a:r>
            <a:endParaRPr sz="900" b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230208" y="4057448"/>
            <a:ext cx="252817" cy="1575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773588" y="4410775"/>
            <a:ext cx="929061" cy="479657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1128" marR="4453" indent="557" algn="ctr" defTabSz="801188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000" b="0" spc="-4" dirty="0">
                <a:latin typeface="Arial"/>
                <a:cs typeface="Arial"/>
              </a:rPr>
              <a:t>Rischio </a:t>
            </a:r>
            <a:r>
              <a:rPr sz="1000" b="0" dirty="0">
                <a:latin typeface="Arial"/>
                <a:cs typeface="Arial"/>
              </a:rPr>
              <a:t>ritenuto  </a:t>
            </a:r>
            <a:r>
              <a:rPr sz="1000" b="0" spc="4" dirty="0">
                <a:latin typeface="Arial"/>
                <a:cs typeface="Arial"/>
              </a:rPr>
              <a:t>da</a:t>
            </a:r>
            <a:r>
              <a:rPr sz="1000" b="0" spc="-9" dirty="0">
                <a:latin typeface="Arial"/>
                <a:cs typeface="Arial"/>
              </a:rPr>
              <a:t>ll’</a:t>
            </a:r>
            <a:r>
              <a:rPr sz="1000" b="0" spc="-4" dirty="0">
                <a:latin typeface="Arial"/>
                <a:cs typeface="Arial"/>
              </a:rPr>
              <a:t>i</a:t>
            </a:r>
            <a:r>
              <a:rPr sz="1000" b="0" spc="4" dirty="0">
                <a:latin typeface="Arial"/>
                <a:cs typeface="Arial"/>
              </a:rPr>
              <a:t>n</a:t>
            </a:r>
            <a:r>
              <a:rPr sz="1000" b="0" dirty="0">
                <a:latin typeface="Arial"/>
                <a:cs typeface="Arial"/>
              </a:rPr>
              <a:t>t</a:t>
            </a:r>
            <a:r>
              <a:rPr sz="1000" b="0" spc="4" dirty="0">
                <a:latin typeface="Arial"/>
                <a:cs typeface="Arial"/>
              </a:rPr>
              <a:t>e</a:t>
            </a:r>
            <a:r>
              <a:rPr sz="1000" b="0" spc="-9" dirty="0">
                <a:latin typeface="Arial"/>
                <a:cs typeface="Arial"/>
              </a:rPr>
              <a:t>rm</a:t>
            </a:r>
            <a:r>
              <a:rPr sz="1000" b="0" spc="4" dirty="0">
                <a:latin typeface="Arial"/>
                <a:cs typeface="Arial"/>
              </a:rPr>
              <a:t>ed</a:t>
            </a:r>
            <a:r>
              <a:rPr sz="1000" b="0" spc="-9" dirty="0">
                <a:latin typeface="Arial"/>
                <a:cs typeface="Arial"/>
              </a:rPr>
              <a:t>i</a:t>
            </a:r>
            <a:r>
              <a:rPr sz="1000" b="0" spc="4" dirty="0">
                <a:latin typeface="Arial"/>
                <a:cs typeface="Arial"/>
              </a:rPr>
              <a:t>a</a:t>
            </a:r>
            <a:r>
              <a:rPr sz="1000" b="0" spc="-9" dirty="0">
                <a:latin typeface="Arial"/>
                <a:cs typeface="Arial"/>
              </a:rPr>
              <a:t>ri</a:t>
            </a:r>
            <a:r>
              <a:rPr sz="1000" b="0" dirty="0">
                <a:latin typeface="Arial"/>
                <a:cs typeface="Arial"/>
              </a:rPr>
              <a:t>o  finanziario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3294011" y="5129394"/>
            <a:ext cx="928739" cy="472902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1128" marR="4453" indent="1670" algn="ctr" defTabSz="801188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000" b="0" dirty="0">
                <a:latin typeface="Arial"/>
                <a:cs typeface="Arial"/>
              </a:rPr>
              <a:t>Tasso</a:t>
            </a:r>
            <a:r>
              <a:rPr sz="1000" b="0" spc="-7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di  </a:t>
            </a:r>
            <a:r>
              <a:rPr sz="1000" b="0" spc="4" dirty="0">
                <a:latin typeface="Arial"/>
                <a:cs typeface="Arial"/>
              </a:rPr>
              <a:t>ga</a:t>
            </a:r>
            <a:r>
              <a:rPr sz="1000" b="0" spc="-9" dirty="0">
                <a:latin typeface="Arial"/>
                <a:cs typeface="Arial"/>
              </a:rPr>
              <a:t>r</a:t>
            </a:r>
            <a:r>
              <a:rPr sz="1000" b="0" spc="4" dirty="0">
                <a:latin typeface="Arial"/>
                <a:cs typeface="Arial"/>
              </a:rPr>
              <a:t>an</a:t>
            </a:r>
            <a:r>
              <a:rPr sz="1000" b="0" dirty="0">
                <a:latin typeface="Arial"/>
                <a:cs typeface="Arial"/>
              </a:rPr>
              <a:t>z</a:t>
            </a:r>
            <a:r>
              <a:rPr sz="1000" b="0" spc="-9" dirty="0">
                <a:latin typeface="Arial"/>
                <a:cs typeface="Arial"/>
              </a:rPr>
              <a:t>i</a:t>
            </a:r>
            <a:r>
              <a:rPr sz="1000" b="0" dirty="0">
                <a:latin typeface="Arial"/>
                <a:cs typeface="Arial"/>
              </a:rPr>
              <a:t>a  (fino </a:t>
            </a:r>
            <a:r>
              <a:rPr sz="1000" b="0" spc="-4" dirty="0">
                <a:latin typeface="Arial"/>
                <a:cs typeface="Arial"/>
              </a:rPr>
              <a:t>all’  </a:t>
            </a:r>
            <a:r>
              <a:rPr sz="1000" b="0" dirty="0">
                <a:latin typeface="Arial"/>
                <a:cs typeface="Arial"/>
              </a:rPr>
              <a:t>80%)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2201944" y="3888391"/>
            <a:ext cx="694488" cy="935128"/>
          </a:xfrm>
          <a:prstGeom prst="rect">
            <a:avLst/>
          </a:prstGeom>
        </p:spPr>
        <p:txBody>
          <a:bodyPr vert="horz" wrap="square" lIns="0" tIns="11684" rIns="0" bIns="0" rtlCol="0">
            <a:spAutoFit/>
          </a:bodyPr>
          <a:lstStyle/>
          <a:p>
            <a:pPr marL="10571" marR="4453" indent="2225" algn="ctr" defTabSz="801188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1000" b="0" spc="-4" dirty="0">
                <a:latin typeface="Arial"/>
                <a:cs typeface="Arial"/>
              </a:rPr>
              <a:t>Limite </a:t>
            </a:r>
            <a:r>
              <a:rPr sz="1000" b="0" dirty="0">
                <a:latin typeface="Arial"/>
                <a:cs typeface="Arial"/>
              </a:rPr>
              <a:t>di  portafoglio  </a:t>
            </a:r>
            <a:r>
              <a:rPr sz="1000" b="0" spc="-4" dirty="0">
                <a:latin typeface="Arial"/>
                <a:cs typeface="Arial"/>
              </a:rPr>
              <a:t>della  </a:t>
            </a:r>
            <a:r>
              <a:rPr sz="1000" b="0" dirty="0">
                <a:latin typeface="Arial"/>
                <a:cs typeface="Arial"/>
              </a:rPr>
              <a:t>garanzia  (fino al</a:t>
            </a:r>
            <a:r>
              <a:rPr sz="1000" b="0" spc="-96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30%)</a:t>
            </a:r>
          </a:p>
        </p:txBody>
      </p:sp>
      <p:sp>
        <p:nvSpPr>
          <p:cNvPr id="27" name="object 27"/>
          <p:cNvSpPr/>
          <p:nvPr/>
        </p:nvSpPr>
        <p:spPr>
          <a:xfrm rot="5400000">
            <a:off x="3164497" y="2946515"/>
            <a:ext cx="732497" cy="1091879"/>
          </a:xfrm>
          <a:custGeom>
            <a:avLst/>
            <a:gdLst/>
            <a:ahLst/>
            <a:cxnLst/>
            <a:rect l="l" t="t" r="r" b="b"/>
            <a:pathLst>
              <a:path w="856614" h="881379">
                <a:moveTo>
                  <a:pt x="0" y="0"/>
                </a:moveTo>
                <a:lnTo>
                  <a:pt x="856488" y="0"/>
                </a:lnTo>
                <a:lnTo>
                  <a:pt x="856488" y="880872"/>
                </a:lnTo>
                <a:lnTo>
                  <a:pt x="0" y="880872"/>
                </a:lnTo>
                <a:lnTo>
                  <a:pt x="0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013285" y="3910965"/>
            <a:ext cx="732497" cy="483688"/>
          </a:xfrm>
          <a:custGeom>
            <a:avLst/>
            <a:gdLst/>
            <a:ahLst/>
            <a:cxnLst/>
            <a:rect l="l" t="t" r="r" b="b"/>
            <a:pathLst>
              <a:path w="856614" h="533400">
                <a:moveTo>
                  <a:pt x="0" y="0"/>
                </a:moveTo>
                <a:lnTo>
                  <a:pt x="856488" y="0"/>
                </a:lnTo>
                <a:lnTo>
                  <a:pt x="856488" y="533400"/>
                </a:lnTo>
                <a:lnTo>
                  <a:pt x="0" y="533400"/>
                </a:lnTo>
                <a:lnTo>
                  <a:pt x="0" y="0"/>
                </a:lnTo>
                <a:close/>
              </a:path>
            </a:pathLst>
          </a:custGeom>
          <a:solidFill>
            <a:srgbClr val="EED3CF"/>
          </a:solidFill>
          <a:ln>
            <a:solidFill>
              <a:srgbClr val="C06349"/>
            </a:solidFill>
          </a:ln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987824" y="3912294"/>
            <a:ext cx="838816" cy="319013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261499" marR="127411" indent="-131305" defTabSz="801188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000" b="0" spc="-26" dirty="0">
                <a:solidFill>
                  <a:prstClr val="black"/>
                </a:solidFill>
                <a:latin typeface="Century Gothic"/>
                <a:cs typeface="Century Gothic"/>
              </a:rPr>
              <a:t>G</a:t>
            </a:r>
            <a:r>
              <a:rPr sz="1000" b="0" spc="-114" dirty="0">
                <a:solidFill>
                  <a:prstClr val="black"/>
                </a:solidFill>
                <a:latin typeface="Century Gothic"/>
                <a:cs typeface="Century Gothic"/>
              </a:rPr>
              <a:t>a</a:t>
            </a:r>
            <a:r>
              <a:rPr sz="1000" b="0" spc="22" dirty="0">
                <a:solidFill>
                  <a:prstClr val="black"/>
                </a:solidFill>
                <a:latin typeface="Century Gothic"/>
                <a:cs typeface="Century Gothic"/>
              </a:rPr>
              <a:t>r</a:t>
            </a:r>
            <a:r>
              <a:rPr sz="1000" b="0" spc="-136" dirty="0">
                <a:solidFill>
                  <a:prstClr val="black"/>
                </a:solidFill>
                <a:latin typeface="Century Gothic"/>
                <a:cs typeface="Century Gothic"/>
              </a:rPr>
              <a:t>a</a:t>
            </a:r>
            <a:r>
              <a:rPr sz="1000" b="0" spc="-75" dirty="0">
                <a:solidFill>
                  <a:prstClr val="black"/>
                </a:solidFill>
                <a:latin typeface="Century Gothic"/>
                <a:cs typeface="Century Gothic"/>
              </a:rPr>
              <a:t>n</a:t>
            </a:r>
            <a:r>
              <a:rPr sz="1000" b="0" spc="-44" dirty="0">
                <a:solidFill>
                  <a:prstClr val="black"/>
                </a:solidFill>
                <a:latin typeface="Century Gothic"/>
                <a:cs typeface="Century Gothic"/>
              </a:rPr>
              <a:t>z</a:t>
            </a:r>
            <a:r>
              <a:rPr sz="1000" b="0" spc="13" dirty="0">
                <a:solidFill>
                  <a:prstClr val="black"/>
                </a:solidFill>
                <a:latin typeface="Century Gothic"/>
                <a:cs typeface="Century Gothic"/>
              </a:rPr>
              <a:t>i</a:t>
            </a:r>
            <a:r>
              <a:rPr sz="1000" b="0" spc="-83" dirty="0">
                <a:solidFill>
                  <a:prstClr val="black"/>
                </a:solidFill>
                <a:latin typeface="Century Gothic"/>
                <a:cs typeface="Century Gothic"/>
              </a:rPr>
              <a:t>a  </a:t>
            </a:r>
            <a:r>
              <a:rPr sz="1000" b="0" spc="-26" dirty="0">
                <a:solidFill>
                  <a:prstClr val="black"/>
                </a:solidFill>
                <a:latin typeface="Century Gothic"/>
                <a:cs typeface="Century Gothic"/>
              </a:rPr>
              <a:t>EaSI</a:t>
            </a:r>
            <a:endParaRPr sz="1000" b="0" dirty="0">
              <a:solidFill>
                <a:prstClr val="black"/>
              </a:solidFill>
              <a:latin typeface="Century Gothic"/>
              <a:cs typeface="Century Gothic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913918" y="3891613"/>
            <a:ext cx="831864" cy="25336"/>
          </a:xfrm>
          <a:custGeom>
            <a:avLst/>
            <a:gdLst/>
            <a:ahLst/>
            <a:cxnLst/>
            <a:rect l="l" t="t" r="r" b="b"/>
            <a:pathLst>
              <a:path w="972820" h="27939">
                <a:moveTo>
                  <a:pt x="972312" y="6096"/>
                </a:moveTo>
                <a:lnTo>
                  <a:pt x="954024" y="6096"/>
                </a:lnTo>
                <a:lnTo>
                  <a:pt x="954024" y="24383"/>
                </a:lnTo>
                <a:lnTo>
                  <a:pt x="972312" y="27431"/>
                </a:lnTo>
                <a:lnTo>
                  <a:pt x="972312" y="6096"/>
                </a:lnTo>
                <a:close/>
              </a:path>
              <a:path w="972820" h="27939">
                <a:moveTo>
                  <a:pt x="932688" y="6096"/>
                </a:moveTo>
                <a:lnTo>
                  <a:pt x="914400" y="6096"/>
                </a:lnTo>
                <a:lnTo>
                  <a:pt x="914400" y="24383"/>
                </a:lnTo>
                <a:lnTo>
                  <a:pt x="932688" y="24383"/>
                </a:lnTo>
                <a:lnTo>
                  <a:pt x="932688" y="6096"/>
                </a:lnTo>
                <a:close/>
              </a:path>
              <a:path w="972820" h="27939">
                <a:moveTo>
                  <a:pt x="896112" y="6096"/>
                </a:moveTo>
                <a:lnTo>
                  <a:pt x="877824" y="6096"/>
                </a:lnTo>
                <a:lnTo>
                  <a:pt x="877824" y="24383"/>
                </a:lnTo>
                <a:lnTo>
                  <a:pt x="896112" y="24383"/>
                </a:lnTo>
                <a:lnTo>
                  <a:pt x="896112" y="6096"/>
                </a:lnTo>
                <a:close/>
              </a:path>
              <a:path w="972820" h="27939">
                <a:moveTo>
                  <a:pt x="856488" y="6096"/>
                </a:moveTo>
                <a:lnTo>
                  <a:pt x="838200" y="6096"/>
                </a:lnTo>
                <a:lnTo>
                  <a:pt x="838200" y="24383"/>
                </a:lnTo>
                <a:lnTo>
                  <a:pt x="856488" y="24383"/>
                </a:lnTo>
                <a:lnTo>
                  <a:pt x="856488" y="6096"/>
                </a:lnTo>
                <a:close/>
              </a:path>
              <a:path w="972820" h="27939">
                <a:moveTo>
                  <a:pt x="819912" y="6096"/>
                </a:moveTo>
                <a:lnTo>
                  <a:pt x="801624" y="6096"/>
                </a:lnTo>
                <a:lnTo>
                  <a:pt x="801624" y="24383"/>
                </a:lnTo>
                <a:lnTo>
                  <a:pt x="819912" y="24383"/>
                </a:lnTo>
                <a:lnTo>
                  <a:pt x="819912" y="6096"/>
                </a:lnTo>
                <a:close/>
              </a:path>
              <a:path w="972820" h="27939">
                <a:moveTo>
                  <a:pt x="780288" y="6096"/>
                </a:moveTo>
                <a:lnTo>
                  <a:pt x="762000" y="6096"/>
                </a:lnTo>
                <a:lnTo>
                  <a:pt x="762000" y="24383"/>
                </a:lnTo>
                <a:lnTo>
                  <a:pt x="780288" y="24383"/>
                </a:lnTo>
                <a:lnTo>
                  <a:pt x="780288" y="6096"/>
                </a:lnTo>
                <a:close/>
              </a:path>
              <a:path w="972820" h="27939">
                <a:moveTo>
                  <a:pt x="743712" y="6096"/>
                </a:moveTo>
                <a:lnTo>
                  <a:pt x="725424" y="6096"/>
                </a:lnTo>
                <a:lnTo>
                  <a:pt x="725424" y="24383"/>
                </a:lnTo>
                <a:lnTo>
                  <a:pt x="743712" y="24383"/>
                </a:lnTo>
                <a:lnTo>
                  <a:pt x="743712" y="6096"/>
                </a:lnTo>
                <a:close/>
              </a:path>
              <a:path w="972820" h="27939">
                <a:moveTo>
                  <a:pt x="704088" y="6096"/>
                </a:moveTo>
                <a:lnTo>
                  <a:pt x="685800" y="6096"/>
                </a:lnTo>
                <a:lnTo>
                  <a:pt x="685800" y="24383"/>
                </a:lnTo>
                <a:lnTo>
                  <a:pt x="704088" y="24383"/>
                </a:lnTo>
                <a:lnTo>
                  <a:pt x="704088" y="6096"/>
                </a:lnTo>
                <a:close/>
              </a:path>
              <a:path w="972820" h="27939">
                <a:moveTo>
                  <a:pt x="667512" y="3048"/>
                </a:moveTo>
                <a:lnTo>
                  <a:pt x="649224" y="3048"/>
                </a:lnTo>
                <a:lnTo>
                  <a:pt x="649224" y="24383"/>
                </a:lnTo>
                <a:lnTo>
                  <a:pt x="667512" y="24383"/>
                </a:lnTo>
                <a:lnTo>
                  <a:pt x="667512" y="3048"/>
                </a:lnTo>
                <a:close/>
              </a:path>
              <a:path w="972820" h="27939">
                <a:moveTo>
                  <a:pt x="627888" y="3048"/>
                </a:moveTo>
                <a:lnTo>
                  <a:pt x="609600" y="3048"/>
                </a:lnTo>
                <a:lnTo>
                  <a:pt x="609600" y="24383"/>
                </a:lnTo>
                <a:lnTo>
                  <a:pt x="627888" y="24383"/>
                </a:lnTo>
                <a:lnTo>
                  <a:pt x="627888" y="3048"/>
                </a:lnTo>
                <a:close/>
              </a:path>
              <a:path w="972820" h="27939">
                <a:moveTo>
                  <a:pt x="591312" y="3048"/>
                </a:moveTo>
                <a:lnTo>
                  <a:pt x="573024" y="3048"/>
                </a:lnTo>
                <a:lnTo>
                  <a:pt x="573024" y="21336"/>
                </a:lnTo>
                <a:lnTo>
                  <a:pt x="591312" y="24383"/>
                </a:lnTo>
                <a:lnTo>
                  <a:pt x="591312" y="3048"/>
                </a:lnTo>
                <a:close/>
              </a:path>
              <a:path w="972820" h="27939">
                <a:moveTo>
                  <a:pt x="551688" y="3048"/>
                </a:moveTo>
                <a:lnTo>
                  <a:pt x="533400" y="3048"/>
                </a:lnTo>
                <a:lnTo>
                  <a:pt x="533400" y="21336"/>
                </a:lnTo>
                <a:lnTo>
                  <a:pt x="551688" y="21336"/>
                </a:lnTo>
                <a:lnTo>
                  <a:pt x="551688" y="3048"/>
                </a:lnTo>
                <a:close/>
              </a:path>
              <a:path w="972820" h="27939">
                <a:moveTo>
                  <a:pt x="515112" y="3048"/>
                </a:moveTo>
                <a:lnTo>
                  <a:pt x="496824" y="3048"/>
                </a:lnTo>
                <a:lnTo>
                  <a:pt x="496824" y="21336"/>
                </a:lnTo>
                <a:lnTo>
                  <a:pt x="515112" y="21336"/>
                </a:lnTo>
                <a:lnTo>
                  <a:pt x="515112" y="3048"/>
                </a:lnTo>
                <a:close/>
              </a:path>
              <a:path w="972820" h="27939">
                <a:moveTo>
                  <a:pt x="475488" y="3048"/>
                </a:moveTo>
                <a:lnTo>
                  <a:pt x="457200" y="3048"/>
                </a:lnTo>
                <a:lnTo>
                  <a:pt x="457200" y="21336"/>
                </a:lnTo>
                <a:lnTo>
                  <a:pt x="475488" y="21336"/>
                </a:lnTo>
                <a:lnTo>
                  <a:pt x="475488" y="3048"/>
                </a:lnTo>
                <a:close/>
              </a:path>
              <a:path w="972820" h="27939">
                <a:moveTo>
                  <a:pt x="438912" y="3048"/>
                </a:moveTo>
                <a:lnTo>
                  <a:pt x="420624" y="3048"/>
                </a:lnTo>
                <a:lnTo>
                  <a:pt x="420624" y="21336"/>
                </a:lnTo>
                <a:lnTo>
                  <a:pt x="438912" y="21336"/>
                </a:lnTo>
                <a:lnTo>
                  <a:pt x="438912" y="3048"/>
                </a:lnTo>
                <a:close/>
              </a:path>
              <a:path w="972820" h="27939">
                <a:moveTo>
                  <a:pt x="399288" y="3048"/>
                </a:moveTo>
                <a:lnTo>
                  <a:pt x="381000" y="3048"/>
                </a:lnTo>
                <a:lnTo>
                  <a:pt x="381000" y="21336"/>
                </a:lnTo>
                <a:lnTo>
                  <a:pt x="399288" y="21336"/>
                </a:lnTo>
                <a:lnTo>
                  <a:pt x="399288" y="3048"/>
                </a:lnTo>
                <a:close/>
              </a:path>
              <a:path w="972820" h="27939">
                <a:moveTo>
                  <a:pt x="362712" y="3048"/>
                </a:moveTo>
                <a:lnTo>
                  <a:pt x="344424" y="3048"/>
                </a:lnTo>
                <a:lnTo>
                  <a:pt x="344424" y="21336"/>
                </a:lnTo>
                <a:lnTo>
                  <a:pt x="362712" y="21336"/>
                </a:lnTo>
                <a:lnTo>
                  <a:pt x="362712" y="3048"/>
                </a:lnTo>
                <a:close/>
              </a:path>
              <a:path w="972820" h="27939">
                <a:moveTo>
                  <a:pt x="304800" y="0"/>
                </a:moveTo>
                <a:lnTo>
                  <a:pt x="304800" y="21336"/>
                </a:lnTo>
                <a:lnTo>
                  <a:pt x="323088" y="21336"/>
                </a:lnTo>
                <a:lnTo>
                  <a:pt x="323088" y="3048"/>
                </a:lnTo>
                <a:lnTo>
                  <a:pt x="304800" y="0"/>
                </a:lnTo>
                <a:close/>
              </a:path>
              <a:path w="972820" h="27939">
                <a:moveTo>
                  <a:pt x="286512" y="0"/>
                </a:moveTo>
                <a:lnTo>
                  <a:pt x="268224" y="0"/>
                </a:lnTo>
                <a:lnTo>
                  <a:pt x="268224" y="21336"/>
                </a:lnTo>
                <a:lnTo>
                  <a:pt x="286512" y="21336"/>
                </a:lnTo>
                <a:lnTo>
                  <a:pt x="286512" y="0"/>
                </a:lnTo>
                <a:close/>
              </a:path>
              <a:path w="972820" h="27939">
                <a:moveTo>
                  <a:pt x="246887" y="0"/>
                </a:moveTo>
                <a:lnTo>
                  <a:pt x="228600" y="0"/>
                </a:lnTo>
                <a:lnTo>
                  <a:pt x="228600" y="21336"/>
                </a:lnTo>
                <a:lnTo>
                  <a:pt x="246887" y="21336"/>
                </a:lnTo>
                <a:lnTo>
                  <a:pt x="246887" y="0"/>
                </a:lnTo>
                <a:close/>
              </a:path>
              <a:path w="972820" h="27939">
                <a:moveTo>
                  <a:pt x="210312" y="0"/>
                </a:moveTo>
                <a:lnTo>
                  <a:pt x="192024" y="0"/>
                </a:lnTo>
                <a:lnTo>
                  <a:pt x="192024" y="18287"/>
                </a:lnTo>
                <a:lnTo>
                  <a:pt x="210312" y="18287"/>
                </a:lnTo>
                <a:lnTo>
                  <a:pt x="210312" y="0"/>
                </a:lnTo>
                <a:close/>
              </a:path>
              <a:path w="972820" h="27939">
                <a:moveTo>
                  <a:pt x="170687" y="0"/>
                </a:moveTo>
                <a:lnTo>
                  <a:pt x="152400" y="0"/>
                </a:lnTo>
                <a:lnTo>
                  <a:pt x="152400" y="18287"/>
                </a:lnTo>
                <a:lnTo>
                  <a:pt x="170687" y="18287"/>
                </a:lnTo>
                <a:lnTo>
                  <a:pt x="170687" y="0"/>
                </a:lnTo>
                <a:close/>
              </a:path>
              <a:path w="972820" h="27939">
                <a:moveTo>
                  <a:pt x="134112" y="0"/>
                </a:moveTo>
                <a:lnTo>
                  <a:pt x="115824" y="0"/>
                </a:lnTo>
                <a:lnTo>
                  <a:pt x="115824" y="18287"/>
                </a:lnTo>
                <a:lnTo>
                  <a:pt x="134112" y="18287"/>
                </a:lnTo>
                <a:lnTo>
                  <a:pt x="134112" y="0"/>
                </a:lnTo>
                <a:close/>
              </a:path>
              <a:path w="972820" h="27939">
                <a:moveTo>
                  <a:pt x="94487" y="0"/>
                </a:moveTo>
                <a:lnTo>
                  <a:pt x="76200" y="0"/>
                </a:lnTo>
                <a:lnTo>
                  <a:pt x="76200" y="18287"/>
                </a:lnTo>
                <a:lnTo>
                  <a:pt x="94487" y="18287"/>
                </a:lnTo>
                <a:lnTo>
                  <a:pt x="94487" y="0"/>
                </a:lnTo>
                <a:close/>
              </a:path>
              <a:path w="972820" h="27939">
                <a:moveTo>
                  <a:pt x="57912" y="0"/>
                </a:moveTo>
                <a:lnTo>
                  <a:pt x="39624" y="0"/>
                </a:lnTo>
                <a:lnTo>
                  <a:pt x="39624" y="18287"/>
                </a:lnTo>
                <a:lnTo>
                  <a:pt x="57912" y="18287"/>
                </a:lnTo>
                <a:lnTo>
                  <a:pt x="57912" y="0"/>
                </a:lnTo>
                <a:close/>
              </a:path>
              <a:path w="972820" h="27939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755772" y="3081786"/>
            <a:ext cx="18462" cy="223993"/>
          </a:xfrm>
          <a:custGeom>
            <a:avLst/>
            <a:gdLst/>
            <a:ahLst/>
            <a:cxnLst/>
            <a:rect l="l" t="t" r="r" b="b"/>
            <a:pathLst>
              <a:path w="21589" h="2470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  <a:path w="21589" h="247014">
                <a:moveTo>
                  <a:pt x="18287" y="36575"/>
                </a:moveTo>
                <a:lnTo>
                  <a:pt x="0" y="36575"/>
                </a:lnTo>
                <a:lnTo>
                  <a:pt x="0" y="57912"/>
                </a:lnTo>
                <a:lnTo>
                  <a:pt x="18287" y="57912"/>
                </a:lnTo>
                <a:lnTo>
                  <a:pt x="18287" y="36575"/>
                </a:lnTo>
                <a:close/>
              </a:path>
              <a:path w="21589" h="247014">
                <a:moveTo>
                  <a:pt x="18287" y="76200"/>
                </a:moveTo>
                <a:lnTo>
                  <a:pt x="0" y="76200"/>
                </a:lnTo>
                <a:lnTo>
                  <a:pt x="0" y="94487"/>
                </a:lnTo>
                <a:lnTo>
                  <a:pt x="18287" y="94487"/>
                </a:lnTo>
                <a:lnTo>
                  <a:pt x="18287" y="76200"/>
                </a:lnTo>
                <a:close/>
              </a:path>
              <a:path w="21589" h="247014">
                <a:moveTo>
                  <a:pt x="18287" y="112775"/>
                </a:moveTo>
                <a:lnTo>
                  <a:pt x="0" y="112775"/>
                </a:lnTo>
                <a:lnTo>
                  <a:pt x="0" y="134112"/>
                </a:lnTo>
                <a:lnTo>
                  <a:pt x="18287" y="134112"/>
                </a:lnTo>
                <a:lnTo>
                  <a:pt x="18287" y="112775"/>
                </a:lnTo>
                <a:close/>
              </a:path>
              <a:path w="21589" h="247014">
                <a:moveTo>
                  <a:pt x="18287" y="152400"/>
                </a:moveTo>
                <a:lnTo>
                  <a:pt x="0" y="152400"/>
                </a:lnTo>
                <a:lnTo>
                  <a:pt x="0" y="170687"/>
                </a:lnTo>
                <a:lnTo>
                  <a:pt x="18287" y="170687"/>
                </a:lnTo>
                <a:lnTo>
                  <a:pt x="18287" y="152400"/>
                </a:lnTo>
                <a:close/>
              </a:path>
              <a:path w="21589" h="247014">
                <a:moveTo>
                  <a:pt x="18287" y="188975"/>
                </a:moveTo>
                <a:lnTo>
                  <a:pt x="0" y="188975"/>
                </a:lnTo>
                <a:lnTo>
                  <a:pt x="0" y="210312"/>
                </a:lnTo>
                <a:lnTo>
                  <a:pt x="18287" y="210312"/>
                </a:lnTo>
                <a:lnTo>
                  <a:pt x="18287" y="188975"/>
                </a:lnTo>
                <a:close/>
              </a:path>
              <a:path w="21589" h="247014">
                <a:moveTo>
                  <a:pt x="18287" y="228600"/>
                </a:moveTo>
                <a:lnTo>
                  <a:pt x="0" y="228600"/>
                </a:lnTo>
                <a:lnTo>
                  <a:pt x="0" y="246887"/>
                </a:lnTo>
                <a:lnTo>
                  <a:pt x="21336" y="246887"/>
                </a:lnTo>
                <a:lnTo>
                  <a:pt x="18287" y="228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3755772" y="3322247"/>
            <a:ext cx="18462" cy="226873"/>
          </a:xfrm>
          <a:custGeom>
            <a:avLst/>
            <a:gdLst/>
            <a:ahLst/>
            <a:cxnLst/>
            <a:rect l="l" t="t" r="r" b="b"/>
            <a:pathLst>
              <a:path w="21589" h="250189">
                <a:moveTo>
                  <a:pt x="21336" y="0"/>
                </a:moveTo>
                <a:lnTo>
                  <a:pt x="0" y="0"/>
                </a:lnTo>
                <a:lnTo>
                  <a:pt x="0" y="21336"/>
                </a:lnTo>
                <a:lnTo>
                  <a:pt x="21336" y="21336"/>
                </a:lnTo>
                <a:lnTo>
                  <a:pt x="21336" y="0"/>
                </a:lnTo>
                <a:close/>
              </a:path>
              <a:path w="21589" h="250189">
                <a:moveTo>
                  <a:pt x="21336" y="39624"/>
                </a:moveTo>
                <a:lnTo>
                  <a:pt x="0" y="39624"/>
                </a:lnTo>
                <a:lnTo>
                  <a:pt x="0" y="57912"/>
                </a:lnTo>
                <a:lnTo>
                  <a:pt x="21336" y="57912"/>
                </a:lnTo>
                <a:lnTo>
                  <a:pt x="21336" y="39624"/>
                </a:lnTo>
                <a:close/>
              </a:path>
              <a:path w="21589" h="250189">
                <a:moveTo>
                  <a:pt x="21336" y="76200"/>
                </a:moveTo>
                <a:lnTo>
                  <a:pt x="0" y="76200"/>
                </a:lnTo>
                <a:lnTo>
                  <a:pt x="0" y="97536"/>
                </a:lnTo>
                <a:lnTo>
                  <a:pt x="21336" y="97536"/>
                </a:lnTo>
                <a:lnTo>
                  <a:pt x="21336" y="76200"/>
                </a:lnTo>
                <a:close/>
              </a:path>
              <a:path w="21589" h="250189">
                <a:moveTo>
                  <a:pt x="21336" y="115824"/>
                </a:moveTo>
                <a:lnTo>
                  <a:pt x="0" y="115824"/>
                </a:lnTo>
                <a:lnTo>
                  <a:pt x="0" y="134112"/>
                </a:lnTo>
                <a:lnTo>
                  <a:pt x="21336" y="134112"/>
                </a:lnTo>
                <a:lnTo>
                  <a:pt x="21336" y="115824"/>
                </a:lnTo>
                <a:close/>
              </a:path>
              <a:path w="21589" h="250189">
                <a:moveTo>
                  <a:pt x="21336" y="152400"/>
                </a:moveTo>
                <a:lnTo>
                  <a:pt x="0" y="152400"/>
                </a:lnTo>
                <a:lnTo>
                  <a:pt x="0" y="173736"/>
                </a:lnTo>
                <a:lnTo>
                  <a:pt x="21336" y="173736"/>
                </a:lnTo>
                <a:lnTo>
                  <a:pt x="21336" y="152400"/>
                </a:lnTo>
                <a:close/>
              </a:path>
              <a:path w="21589" h="250189">
                <a:moveTo>
                  <a:pt x="21336" y="192024"/>
                </a:moveTo>
                <a:lnTo>
                  <a:pt x="0" y="192024"/>
                </a:lnTo>
                <a:lnTo>
                  <a:pt x="3048" y="210312"/>
                </a:lnTo>
                <a:lnTo>
                  <a:pt x="21336" y="210312"/>
                </a:lnTo>
                <a:lnTo>
                  <a:pt x="21336" y="192024"/>
                </a:lnTo>
                <a:close/>
              </a:path>
              <a:path w="21589" h="250189">
                <a:moveTo>
                  <a:pt x="21336" y="228600"/>
                </a:moveTo>
                <a:lnTo>
                  <a:pt x="3048" y="228600"/>
                </a:lnTo>
                <a:lnTo>
                  <a:pt x="3048" y="249936"/>
                </a:lnTo>
                <a:lnTo>
                  <a:pt x="21336" y="249936"/>
                </a:lnTo>
                <a:lnTo>
                  <a:pt x="21336" y="228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3758383" y="3565473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758383" y="3598636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6"/>
                </a:lnTo>
                <a:lnTo>
                  <a:pt x="18287" y="21336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758383" y="3634572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758383" y="3667734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6"/>
                </a:lnTo>
                <a:lnTo>
                  <a:pt x="18287" y="21336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758383" y="3703670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3758383" y="3736833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6"/>
                </a:lnTo>
                <a:lnTo>
                  <a:pt x="18287" y="21336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3758383" y="3772768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758383" y="3805931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6"/>
                </a:lnTo>
                <a:lnTo>
                  <a:pt x="18287" y="21336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3758383" y="3841866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758383" y="3875029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6"/>
                </a:lnTo>
                <a:lnTo>
                  <a:pt x="18287" y="21336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758383" y="3910965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758383" y="3944127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758383" y="3980063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3758383" y="4013226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3758383" y="4049161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758383" y="4082324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3758379" y="4118259"/>
            <a:ext cx="18462" cy="16699"/>
          </a:xfrm>
          <a:custGeom>
            <a:avLst/>
            <a:gdLst/>
            <a:ahLst/>
            <a:cxnLst/>
            <a:rect l="l" t="t" r="r" b="b"/>
            <a:pathLst>
              <a:path w="21589" h="18414">
                <a:moveTo>
                  <a:pt x="21336" y="0"/>
                </a:moveTo>
                <a:lnTo>
                  <a:pt x="0" y="0"/>
                </a:lnTo>
                <a:lnTo>
                  <a:pt x="0" y="18287"/>
                </a:lnTo>
                <a:lnTo>
                  <a:pt x="21336" y="18287"/>
                </a:lnTo>
                <a:lnTo>
                  <a:pt x="21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3758379" y="4151422"/>
            <a:ext cx="18462" cy="19578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336" y="0"/>
                </a:moveTo>
                <a:lnTo>
                  <a:pt x="0" y="0"/>
                </a:lnTo>
                <a:lnTo>
                  <a:pt x="0" y="21335"/>
                </a:lnTo>
                <a:lnTo>
                  <a:pt x="21336" y="21335"/>
                </a:lnTo>
                <a:lnTo>
                  <a:pt x="21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758379" y="4187357"/>
            <a:ext cx="18462" cy="16699"/>
          </a:xfrm>
          <a:custGeom>
            <a:avLst/>
            <a:gdLst/>
            <a:ahLst/>
            <a:cxnLst/>
            <a:rect l="l" t="t" r="r" b="b"/>
            <a:pathLst>
              <a:path w="21589" h="18414">
                <a:moveTo>
                  <a:pt x="21336" y="0"/>
                </a:moveTo>
                <a:lnTo>
                  <a:pt x="0" y="0"/>
                </a:lnTo>
                <a:lnTo>
                  <a:pt x="0" y="18287"/>
                </a:lnTo>
                <a:lnTo>
                  <a:pt x="21336" y="18287"/>
                </a:lnTo>
                <a:lnTo>
                  <a:pt x="21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3758379" y="4220520"/>
            <a:ext cx="18462" cy="19578"/>
          </a:xfrm>
          <a:custGeom>
            <a:avLst/>
            <a:gdLst/>
            <a:ahLst/>
            <a:cxnLst/>
            <a:rect l="l" t="t" r="r" b="b"/>
            <a:pathLst>
              <a:path w="21589" h="21589">
                <a:moveTo>
                  <a:pt x="21336" y="0"/>
                </a:moveTo>
                <a:lnTo>
                  <a:pt x="0" y="0"/>
                </a:lnTo>
                <a:lnTo>
                  <a:pt x="0" y="21335"/>
                </a:lnTo>
                <a:lnTo>
                  <a:pt x="21336" y="21335"/>
                </a:lnTo>
                <a:lnTo>
                  <a:pt x="21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3758379" y="4256456"/>
            <a:ext cx="18462" cy="16699"/>
          </a:xfrm>
          <a:custGeom>
            <a:avLst/>
            <a:gdLst/>
            <a:ahLst/>
            <a:cxnLst/>
            <a:rect l="l" t="t" r="r" b="b"/>
            <a:pathLst>
              <a:path w="21589" h="18414">
                <a:moveTo>
                  <a:pt x="21336" y="0"/>
                </a:moveTo>
                <a:lnTo>
                  <a:pt x="0" y="0"/>
                </a:lnTo>
                <a:lnTo>
                  <a:pt x="0" y="18287"/>
                </a:lnTo>
                <a:lnTo>
                  <a:pt x="21336" y="18287"/>
                </a:lnTo>
                <a:lnTo>
                  <a:pt x="213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758379" y="4289622"/>
            <a:ext cx="18462" cy="226873"/>
          </a:xfrm>
          <a:custGeom>
            <a:avLst/>
            <a:gdLst/>
            <a:ahLst/>
            <a:cxnLst/>
            <a:rect l="l" t="t" r="r" b="b"/>
            <a:pathLst>
              <a:path w="21589" h="250189">
                <a:moveTo>
                  <a:pt x="21336" y="0"/>
                </a:moveTo>
                <a:lnTo>
                  <a:pt x="0" y="0"/>
                </a:lnTo>
                <a:lnTo>
                  <a:pt x="3048" y="21335"/>
                </a:lnTo>
                <a:lnTo>
                  <a:pt x="21336" y="21335"/>
                </a:lnTo>
                <a:lnTo>
                  <a:pt x="21336" y="0"/>
                </a:lnTo>
                <a:close/>
              </a:path>
              <a:path w="21589" h="250189">
                <a:moveTo>
                  <a:pt x="21336" y="39624"/>
                </a:moveTo>
                <a:lnTo>
                  <a:pt x="3048" y="39624"/>
                </a:lnTo>
                <a:lnTo>
                  <a:pt x="3048" y="57912"/>
                </a:lnTo>
                <a:lnTo>
                  <a:pt x="21336" y="57912"/>
                </a:lnTo>
                <a:lnTo>
                  <a:pt x="21336" y="39624"/>
                </a:lnTo>
                <a:close/>
              </a:path>
              <a:path w="21589" h="250189">
                <a:moveTo>
                  <a:pt x="21336" y="76200"/>
                </a:moveTo>
                <a:lnTo>
                  <a:pt x="3048" y="76200"/>
                </a:lnTo>
                <a:lnTo>
                  <a:pt x="3048" y="97535"/>
                </a:lnTo>
                <a:lnTo>
                  <a:pt x="21336" y="97535"/>
                </a:lnTo>
                <a:lnTo>
                  <a:pt x="21336" y="76200"/>
                </a:lnTo>
                <a:close/>
              </a:path>
              <a:path w="21589" h="250189">
                <a:moveTo>
                  <a:pt x="21336" y="115824"/>
                </a:moveTo>
                <a:lnTo>
                  <a:pt x="3048" y="115824"/>
                </a:lnTo>
                <a:lnTo>
                  <a:pt x="3048" y="134112"/>
                </a:lnTo>
                <a:lnTo>
                  <a:pt x="21336" y="134112"/>
                </a:lnTo>
                <a:lnTo>
                  <a:pt x="21336" y="115824"/>
                </a:lnTo>
                <a:close/>
              </a:path>
              <a:path w="21589" h="250189">
                <a:moveTo>
                  <a:pt x="21336" y="152400"/>
                </a:moveTo>
                <a:lnTo>
                  <a:pt x="3048" y="152400"/>
                </a:lnTo>
                <a:lnTo>
                  <a:pt x="3048" y="173735"/>
                </a:lnTo>
                <a:lnTo>
                  <a:pt x="21336" y="173735"/>
                </a:lnTo>
                <a:lnTo>
                  <a:pt x="21336" y="152400"/>
                </a:lnTo>
                <a:close/>
              </a:path>
              <a:path w="21589" h="250189">
                <a:moveTo>
                  <a:pt x="21336" y="192024"/>
                </a:moveTo>
                <a:lnTo>
                  <a:pt x="3048" y="192024"/>
                </a:lnTo>
                <a:lnTo>
                  <a:pt x="3048" y="210312"/>
                </a:lnTo>
                <a:lnTo>
                  <a:pt x="21336" y="210312"/>
                </a:lnTo>
                <a:lnTo>
                  <a:pt x="21336" y="192024"/>
                </a:lnTo>
                <a:close/>
              </a:path>
              <a:path w="21589" h="250189">
                <a:moveTo>
                  <a:pt x="21336" y="228600"/>
                </a:moveTo>
                <a:lnTo>
                  <a:pt x="3048" y="228600"/>
                </a:lnTo>
                <a:lnTo>
                  <a:pt x="3048" y="249935"/>
                </a:lnTo>
                <a:lnTo>
                  <a:pt x="21336" y="249935"/>
                </a:lnTo>
                <a:lnTo>
                  <a:pt x="21336" y="228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3760990" y="4532849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3760990" y="4566011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3760990" y="4601947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3760990" y="4635110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3760990" y="4671045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3760990" y="4704208"/>
            <a:ext cx="15747" cy="19578"/>
          </a:xfrm>
          <a:custGeom>
            <a:avLst/>
            <a:gdLst/>
            <a:ahLst/>
            <a:cxnLst/>
            <a:rect l="l" t="t" r="r" b="b"/>
            <a:pathLst>
              <a:path w="18414" h="21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3760990" y="4740143"/>
            <a:ext cx="15747" cy="16699"/>
          </a:xfrm>
          <a:custGeom>
            <a:avLst/>
            <a:gdLst/>
            <a:ahLst/>
            <a:cxnLst/>
            <a:rect l="l" t="t" r="r" b="b"/>
            <a:pathLst>
              <a:path w="18414" h="18414">
                <a:moveTo>
                  <a:pt x="18287" y="0"/>
                </a:moveTo>
                <a:lnTo>
                  <a:pt x="0" y="0"/>
                </a:lnTo>
                <a:lnTo>
                  <a:pt x="0" y="18287"/>
                </a:lnTo>
                <a:lnTo>
                  <a:pt x="18287" y="18287"/>
                </a:lnTo>
                <a:lnTo>
                  <a:pt x="1828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3760986" y="4773306"/>
            <a:ext cx="18462" cy="365069"/>
          </a:xfrm>
          <a:custGeom>
            <a:avLst/>
            <a:gdLst/>
            <a:ahLst/>
            <a:cxnLst/>
            <a:rect l="l" t="t" r="r" b="b"/>
            <a:pathLst>
              <a:path w="21589" h="402589">
                <a:moveTo>
                  <a:pt x="18287" y="0"/>
                </a:moveTo>
                <a:lnTo>
                  <a:pt x="0" y="0"/>
                </a:lnTo>
                <a:lnTo>
                  <a:pt x="0" y="21335"/>
                </a:lnTo>
                <a:lnTo>
                  <a:pt x="18287" y="21335"/>
                </a:lnTo>
                <a:lnTo>
                  <a:pt x="18287" y="0"/>
                </a:lnTo>
                <a:close/>
              </a:path>
              <a:path w="21589" h="402589">
                <a:moveTo>
                  <a:pt x="18287" y="39624"/>
                </a:moveTo>
                <a:lnTo>
                  <a:pt x="0" y="39624"/>
                </a:lnTo>
                <a:lnTo>
                  <a:pt x="0" y="57912"/>
                </a:lnTo>
                <a:lnTo>
                  <a:pt x="18287" y="57912"/>
                </a:lnTo>
                <a:lnTo>
                  <a:pt x="18287" y="39624"/>
                </a:lnTo>
                <a:close/>
              </a:path>
              <a:path w="21589" h="402589">
                <a:moveTo>
                  <a:pt x="18287" y="76200"/>
                </a:moveTo>
                <a:lnTo>
                  <a:pt x="0" y="76200"/>
                </a:lnTo>
                <a:lnTo>
                  <a:pt x="0" y="97535"/>
                </a:lnTo>
                <a:lnTo>
                  <a:pt x="18287" y="97535"/>
                </a:lnTo>
                <a:lnTo>
                  <a:pt x="18287" y="76200"/>
                </a:lnTo>
                <a:close/>
              </a:path>
              <a:path w="21589" h="402589">
                <a:moveTo>
                  <a:pt x="18287" y="115824"/>
                </a:moveTo>
                <a:lnTo>
                  <a:pt x="0" y="115824"/>
                </a:lnTo>
                <a:lnTo>
                  <a:pt x="0" y="134112"/>
                </a:lnTo>
                <a:lnTo>
                  <a:pt x="18287" y="134112"/>
                </a:lnTo>
                <a:lnTo>
                  <a:pt x="18287" y="115824"/>
                </a:lnTo>
                <a:close/>
              </a:path>
              <a:path w="21589" h="402589">
                <a:moveTo>
                  <a:pt x="21336" y="152400"/>
                </a:moveTo>
                <a:lnTo>
                  <a:pt x="0" y="152400"/>
                </a:lnTo>
                <a:lnTo>
                  <a:pt x="0" y="173735"/>
                </a:lnTo>
                <a:lnTo>
                  <a:pt x="21336" y="173735"/>
                </a:lnTo>
                <a:lnTo>
                  <a:pt x="21336" y="152400"/>
                </a:lnTo>
                <a:close/>
              </a:path>
              <a:path w="21589" h="402589">
                <a:moveTo>
                  <a:pt x="21336" y="192024"/>
                </a:moveTo>
                <a:lnTo>
                  <a:pt x="0" y="192024"/>
                </a:lnTo>
                <a:lnTo>
                  <a:pt x="0" y="210312"/>
                </a:lnTo>
                <a:lnTo>
                  <a:pt x="21336" y="210312"/>
                </a:lnTo>
                <a:lnTo>
                  <a:pt x="21336" y="192024"/>
                </a:lnTo>
                <a:close/>
              </a:path>
              <a:path w="21589" h="402589">
                <a:moveTo>
                  <a:pt x="21336" y="228600"/>
                </a:moveTo>
                <a:lnTo>
                  <a:pt x="0" y="228600"/>
                </a:lnTo>
                <a:lnTo>
                  <a:pt x="0" y="249935"/>
                </a:lnTo>
                <a:lnTo>
                  <a:pt x="21336" y="249935"/>
                </a:lnTo>
                <a:lnTo>
                  <a:pt x="21336" y="228600"/>
                </a:lnTo>
                <a:close/>
              </a:path>
              <a:path w="21589" h="402589">
                <a:moveTo>
                  <a:pt x="21336" y="268224"/>
                </a:moveTo>
                <a:lnTo>
                  <a:pt x="0" y="268224"/>
                </a:lnTo>
                <a:lnTo>
                  <a:pt x="0" y="286512"/>
                </a:lnTo>
                <a:lnTo>
                  <a:pt x="21336" y="286512"/>
                </a:lnTo>
                <a:lnTo>
                  <a:pt x="21336" y="268224"/>
                </a:lnTo>
                <a:close/>
              </a:path>
              <a:path w="21589" h="402589">
                <a:moveTo>
                  <a:pt x="21336" y="304800"/>
                </a:moveTo>
                <a:lnTo>
                  <a:pt x="0" y="304800"/>
                </a:lnTo>
                <a:lnTo>
                  <a:pt x="0" y="326135"/>
                </a:lnTo>
                <a:lnTo>
                  <a:pt x="21336" y="326135"/>
                </a:lnTo>
                <a:lnTo>
                  <a:pt x="21336" y="304800"/>
                </a:lnTo>
                <a:close/>
              </a:path>
              <a:path w="21589" h="402589">
                <a:moveTo>
                  <a:pt x="21336" y="344424"/>
                </a:moveTo>
                <a:lnTo>
                  <a:pt x="0" y="344424"/>
                </a:lnTo>
                <a:lnTo>
                  <a:pt x="3048" y="362712"/>
                </a:lnTo>
                <a:lnTo>
                  <a:pt x="21336" y="362712"/>
                </a:lnTo>
                <a:lnTo>
                  <a:pt x="21336" y="344424"/>
                </a:lnTo>
                <a:close/>
              </a:path>
              <a:path w="21589" h="402589">
                <a:moveTo>
                  <a:pt x="21336" y="381000"/>
                </a:moveTo>
                <a:lnTo>
                  <a:pt x="3048" y="381000"/>
                </a:lnTo>
                <a:lnTo>
                  <a:pt x="3048" y="402335"/>
                </a:lnTo>
                <a:lnTo>
                  <a:pt x="21336" y="402335"/>
                </a:lnTo>
                <a:lnTo>
                  <a:pt x="21336" y="381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5395177" y="3731305"/>
            <a:ext cx="1331962" cy="483688"/>
          </a:xfrm>
          <a:custGeom>
            <a:avLst/>
            <a:gdLst/>
            <a:ahLst/>
            <a:cxnLst/>
            <a:rect l="l" t="t" r="r" b="b"/>
            <a:pathLst>
              <a:path w="1557654" h="533400">
                <a:moveTo>
                  <a:pt x="0" y="0"/>
                </a:moveTo>
                <a:lnTo>
                  <a:pt x="1557528" y="0"/>
                </a:lnTo>
                <a:lnTo>
                  <a:pt x="1557528" y="533400"/>
                </a:lnTo>
                <a:lnTo>
                  <a:pt x="0" y="533400"/>
                </a:lnTo>
                <a:lnTo>
                  <a:pt x="0" y="0"/>
                </a:lnTo>
                <a:close/>
              </a:path>
            </a:pathLst>
          </a:custGeom>
          <a:solidFill>
            <a:srgbClr val="B6B6B6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5382145" y="3720253"/>
            <a:ext cx="1355310" cy="506145"/>
          </a:xfrm>
          <a:custGeom>
            <a:avLst/>
            <a:gdLst/>
            <a:ahLst/>
            <a:cxnLst/>
            <a:rect l="l" t="t" r="r" b="b"/>
            <a:pathLst>
              <a:path w="1584959" h="558164">
                <a:moveTo>
                  <a:pt x="1578863" y="0"/>
                </a:moveTo>
                <a:lnTo>
                  <a:pt x="6095" y="0"/>
                </a:lnTo>
                <a:lnTo>
                  <a:pt x="0" y="6096"/>
                </a:lnTo>
                <a:lnTo>
                  <a:pt x="0" y="551688"/>
                </a:lnTo>
                <a:lnTo>
                  <a:pt x="6095" y="557783"/>
                </a:lnTo>
                <a:lnTo>
                  <a:pt x="1578863" y="557783"/>
                </a:lnTo>
                <a:lnTo>
                  <a:pt x="1584959" y="551688"/>
                </a:lnTo>
                <a:lnTo>
                  <a:pt x="1584959" y="545591"/>
                </a:lnTo>
                <a:lnTo>
                  <a:pt x="27431" y="545591"/>
                </a:lnTo>
                <a:lnTo>
                  <a:pt x="15239" y="533400"/>
                </a:lnTo>
                <a:lnTo>
                  <a:pt x="27431" y="533400"/>
                </a:lnTo>
                <a:lnTo>
                  <a:pt x="27431" y="27431"/>
                </a:lnTo>
                <a:lnTo>
                  <a:pt x="15239" y="27431"/>
                </a:lnTo>
                <a:lnTo>
                  <a:pt x="27431" y="12191"/>
                </a:lnTo>
                <a:lnTo>
                  <a:pt x="1584959" y="12191"/>
                </a:lnTo>
                <a:lnTo>
                  <a:pt x="1584959" y="6096"/>
                </a:lnTo>
                <a:lnTo>
                  <a:pt x="1578863" y="0"/>
                </a:lnTo>
                <a:close/>
              </a:path>
              <a:path w="1584959" h="558164">
                <a:moveTo>
                  <a:pt x="27431" y="533400"/>
                </a:moveTo>
                <a:lnTo>
                  <a:pt x="15239" y="533400"/>
                </a:lnTo>
                <a:lnTo>
                  <a:pt x="27431" y="545591"/>
                </a:lnTo>
                <a:lnTo>
                  <a:pt x="27431" y="533400"/>
                </a:lnTo>
                <a:close/>
              </a:path>
              <a:path w="1584959" h="558164">
                <a:moveTo>
                  <a:pt x="1560576" y="533400"/>
                </a:moveTo>
                <a:lnTo>
                  <a:pt x="27431" y="533400"/>
                </a:lnTo>
                <a:lnTo>
                  <a:pt x="27431" y="545591"/>
                </a:lnTo>
                <a:lnTo>
                  <a:pt x="1560576" y="545591"/>
                </a:lnTo>
                <a:lnTo>
                  <a:pt x="1560576" y="533400"/>
                </a:lnTo>
                <a:close/>
              </a:path>
              <a:path w="1584959" h="558164">
                <a:moveTo>
                  <a:pt x="1560576" y="12191"/>
                </a:moveTo>
                <a:lnTo>
                  <a:pt x="1560576" y="545591"/>
                </a:lnTo>
                <a:lnTo>
                  <a:pt x="1572768" y="533400"/>
                </a:lnTo>
                <a:lnTo>
                  <a:pt x="1584959" y="533400"/>
                </a:lnTo>
                <a:lnTo>
                  <a:pt x="1584959" y="27431"/>
                </a:lnTo>
                <a:lnTo>
                  <a:pt x="1572768" y="27431"/>
                </a:lnTo>
                <a:lnTo>
                  <a:pt x="1560576" y="12191"/>
                </a:lnTo>
                <a:close/>
              </a:path>
              <a:path w="1584959" h="558164">
                <a:moveTo>
                  <a:pt x="1584959" y="533400"/>
                </a:moveTo>
                <a:lnTo>
                  <a:pt x="1572768" y="533400"/>
                </a:lnTo>
                <a:lnTo>
                  <a:pt x="1560576" y="545591"/>
                </a:lnTo>
                <a:lnTo>
                  <a:pt x="1584959" y="545591"/>
                </a:lnTo>
                <a:lnTo>
                  <a:pt x="1584959" y="533400"/>
                </a:lnTo>
                <a:close/>
              </a:path>
              <a:path w="1584959" h="558164">
                <a:moveTo>
                  <a:pt x="27431" y="12191"/>
                </a:moveTo>
                <a:lnTo>
                  <a:pt x="15239" y="27431"/>
                </a:lnTo>
                <a:lnTo>
                  <a:pt x="27431" y="27431"/>
                </a:lnTo>
                <a:lnTo>
                  <a:pt x="27431" y="12191"/>
                </a:lnTo>
                <a:close/>
              </a:path>
              <a:path w="1584959" h="558164">
                <a:moveTo>
                  <a:pt x="1560576" y="12191"/>
                </a:moveTo>
                <a:lnTo>
                  <a:pt x="27431" y="12191"/>
                </a:lnTo>
                <a:lnTo>
                  <a:pt x="27431" y="27431"/>
                </a:lnTo>
                <a:lnTo>
                  <a:pt x="1560576" y="27431"/>
                </a:lnTo>
                <a:lnTo>
                  <a:pt x="1560576" y="12191"/>
                </a:lnTo>
                <a:close/>
              </a:path>
              <a:path w="1584959" h="558164">
                <a:moveTo>
                  <a:pt x="1584959" y="12191"/>
                </a:moveTo>
                <a:lnTo>
                  <a:pt x="1560576" y="12191"/>
                </a:lnTo>
                <a:lnTo>
                  <a:pt x="1572768" y="27431"/>
                </a:lnTo>
                <a:lnTo>
                  <a:pt x="1584959" y="27431"/>
                </a:lnTo>
                <a:lnTo>
                  <a:pt x="1584959" y="12191"/>
                </a:lnTo>
                <a:close/>
              </a:path>
            </a:pathLst>
          </a:custGeom>
          <a:solidFill>
            <a:srgbClr val="858585"/>
          </a:solidFill>
        </p:spPr>
        <p:txBody>
          <a:bodyPr wrap="square" lIns="0" tIns="0" rIns="0" bIns="0" rtlCol="0"/>
          <a:lstStyle/>
          <a:p>
            <a:pPr defTabSz="801188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5395177" y="3871807"/>
            <a:ext cx="1331962" cy="180514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205304" defTabSz="801188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spc="-9" dirty="0">
                <a:solidFill>
                  <a:prstClr val="black"/>
                </a:solidFill>
                <a:latin typeface="Arial"/>
                <a:cs typeface="Arial"/>
              </a:rPr>
              <a:t>Imprese</a:t>
            </a:r>
            <a:r>
              <a:rPr sz="1100" spc="-13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prstClr val="black"/>
                </a:solidFill>
                <a:latin typeface="Arial"/>
                <a:cs typeface="Arial"/>
              </a:rPr>
              <a:t>sociali</a:t>
            </a:r>
            <a:endParaRPr sz="1100" b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 rot="5400000">
            <a:off x="3398627" y="2982895"/>
            <a:ext cx="307777" cy="1019117"/>
          </a:xfrm>
          <a:prstGeom prst="rect">
            <a:avLst/>
          </a:prstGeom>
        </p:spPr>
        <p:txBody>
          <a:bodyPr vert="vert270" wrap="square" lIns="0" tIns="2783" rIns="0" bIns="0" rtlCol="0">
            <a:spAutoFit/>
          </a:bodyPr>
          <a:lstStyle/>
          <a:p>
            <a:pPr marL="29488" marR="4453" indent="-18917" defTabSz="801188" eaLnBrk="1" fontAlgn="auto" hangingPunct="1">
              <a:spcBef>
                <a:spcPts val="22"/>
              </a:spcBef>
              <a:spcAft>
                <a:spcPts val="0"/>
              </a:spcAft>
            </a:pPr>
            <a:r>
              <a:rPr sz="1000" spc="9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000" spc="-9" dirty="0" err="1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000" spc="4" dirty="0" err="1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000" spc="-4" dirty="0" err="1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000" spc="4" dirty="0" err="1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000" spc="22" dirty="0" err="1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1000" spc="-26" dirty="0" err="1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000" spc="-9" dirty="0" err="1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000" spc="9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000" spc="-4" dirty="0" err="1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000" spc="4" dirty="0" err="1" smtClean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10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000" spc="4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000" spc="-44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finanziario</a:t>
            </a:r>
            <a:endParaRPr sz="1000" b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821341" y="1627494"/>
            <a:ext cx="3303569" cy="1308465"/>
          </a:xfrm>
          <a:prstGeom prst="rect">
            <a:avLst/>
          </a:prstGeom>
        </p:spPr>
        <p:txBody>
          <a:bodyPr vert="horz" wrap="square" lIns="0" tIns="10571" rIns="0" bIns="0" rtlCol="0">
            <a:spAutoFit/>
          </a:bodyPr>
          <a:lstStyle/>
          <a:p>
            <a:pPr marL="165800" marR="215319" indent="-155229" defTabSz="801188" eaLnBrk="1" fontAlgn="auto" hangingPunct="1">
              <a:spcBef>
                <a:spcPts val="83"/>
              </a:spcBef>
              <a:spcAft>
                <a:spcPts val="0"/>
              </a:spcAft>
              <a:buClr>
                <a:srgbClr val="FFC000"/>
              </a:buClr>
              <a:buSzPct val="111538"/>
              <a:buFont typeface="Wingdings"/>
              <a:buChar char=""/>
              <a:tabLst>
                <a:tab pos="166361" algn="l"/>
              </a:tabLst>
            </a:pPr>
            <a:r>
              <a:rPr sz="1100" b="0" spc="-9" dirty="0">
                <a:latin typeface="Arial"/>
                <a:cs typeface="Arial"/>
              </a:rPr>
              <a:t>Garanzia </a:t>
            </a:r>
            <a:r>
              <a:rPr sz="1100" b="0" spc="-4" dirty="0">
                <a:latin typeface="Arial"/>
                <a:cs typeface="Arial"/>
              </a:rPr>
              <a:t>con </a:t>
            </a:r>
            <a:r>
              <a:rPr sz="1100" b="0" spc="4" dirty="0">
                <a:latin typeface="Arial"/>
                <a:cs typeface="Arial"/>
              </a:rPr>
              <a:t>limite </a:t>
            </a:r>
            <a:r>
              <a:rPr sz="1100" b="0" spc="-4" dirty="0">
                <a:latin typeface="Arial"/>
                <a:cs typeface="Arial"/>
              </a:rPr>
              <a:t>di portafoglio (c.d. </a:t>
            </a:r>
            <a:r>
              <a:rPr sz="1100" b="0" i="1" spc="-9" dirty="0">
                <a:latin typeface="Arial"/>
                <a:cs typeface="Arial"/>
              </a:rPr>
              <a:t>capped</a:t>
            </a:r>
            <a:r>
              <a:rPr sz="1100" b="0" spc="-9" dirty="0">
                <a:latin typeface="Arial"/>
                <a:cs typeface="Arial"/>
              </a:rPr>
              <a:t>)  </a:t>
            </a:r>
            <a:r>
              <a:rPr sz="1100" b="0" spc="-4" dirty="0">
                <a:latin typeface="Arial"/>
                <a:cs typeface="Arial"/>
              </a:rPr>
              <a:t>diretta o</a:t>
            </a:r>
            <a:r>
              <a:rPr sz="1100" b="0" spc="-9" dirty="0">
                <a:latin typeface="Arial"/>
                <a:cs typeface="Arial"/>
              </a:rPr>
              <a:t> controgaranzia</a:t>
            </a:r>
            <a:endParaRPr sz="1100" b="0" dirty="0">
              <a:latin typeface="Arial"/>
              <a:cs typeface="Arial"/>
            </a:endParaRPr>
          </a:p>
          <a:p>
            <a:pPr marL="165800" marR="4453" indent="-155229" defTabSz="801188" eaLnBrk="1" fontAlgn="auto" hangingPunct="1">
              <a:spcBef>
                <a:spcPts val="1052"/>
              </a:spcBef>
              <a:spcAft>
                <a:spcPts val="0"/>
              </a:spcAft>
              <a:buClr>
                <a:srgbClr val="FFC000"/>
              </a:buClr>
              <a:buSzPct val="111538"/>
              <a:buFont typeface="Wingdings"/>
              <a:buChar char=""/>
              <a:tabLst>
                <a:tab pos="166361" algn="l"/>
              </a:tabLst>
            </a:pPr>
            <a:r>
              <a:rPr sz="1100" b="0" spc="-31" dirty="0">
                <a:latin typeface="Arial"/>
                <a:cs typeface="Arial"/>
              </a:rPr>
              <a:t>Tasso </a:t>
            </a:r>
            <a:r>
              <a:rPr sz="1100" b="0" spc="-4" dirty="0">
                <a:latin typeface="Arial"/>
                <a:cs typeface="Arial"/>
              </a:rPr>
              <a:t>di </a:t>
            </a:r>
            <a:r>
              <a:rPr sz="1100" b="0" spc="-9" dirty="0">
                <a:latin typeface="Arial"/>
                <a:cs typeface="Arial"/>
              </a:rPr>
              <a:t>copertura </a:t>
            </a:r>
            <a:r>
              <a:rPr sz="1100" b="0" dirty="0">
                <a:latin typeface="Arial"/>
                <a:cs typeface="Arial"/>
              </a:rPr>
              <a:t>della </a:t>
            </a:r>
            <a:r>
              <a:rPr sz="1100" b="0" spc="-9" dirty="0">
                <a:latin typeface="Arial"/>
                <a:cs typeface="Arial"/>
              </a:rPr>
              <a:t>garanzia (guarantee </a:t>
            </a:r>
            <a:r>
              <a:rPr sz="1100" b="0" spc="-4" dirty="0">
                <a:latin typeface="Arial"/>
                <a:cs typeface="Arial"/>
              </a:rPr>
              <a:t>rate)  fino a </a:t>
            </a:r>
            <a:r>
              <a:rPr sz="1100" b="0" spc="-13" dirty="0">
                <a:latin typeface="Arial"/>
                <a:cs typeface="Arial"/>
              </a:rPr>
              <a:t>un </a:t>
            </a:r>
            <a:r>
              <a:rPr sz="1100" spc="-13" dirty="0">
                <a:latin typeface="Arial"/>
                <a:cs typeface="Arial"/>
              </a:rPr>
              <a:t>massimo </a:t>
            </a:r>
            <a:r>
              <a:rPr sz="1100" spc="-4" dirty="0">
                <a:latin typeface="Arial"/>
                <a:cs typeface="Arial"/>
              </a:rPr>
              <a:t>dell’80% </a:t>
            </a:r>
            <a:r>
              <a:rPr sz="1100" b="0" spc="-4" dirty="0">
                <a:latin typeface="Arial"/>
                <a:cs typeface="Arial"/>
              </a:rPr>
              <a:t>su </a:t>
            </a:r>
            <a:r>
              <a:rPr sz="1100" b="0" spc="-9" dirty="0">
                <a:latin typeface="Arial"/>
                <a:cs typeface="Arial"/>
              </a:rPr>
              <a:t>ciascun</a:t>
            </a:r>
            <a:r>
              <a:rPr sz="1100" b="0" spc="188" dirty="0">
                <a:latin typeface="Arial"/>
                <a:cs typeface="Arial"/>
              </a:rPr>
              <a:t> </a:t>
            </a:r>
            <a:r>
              <a:rPr sz="1100" b="0" spc="-4" dirty="0">
                <a:latin typeface="Arial"/>
                <a:cs typeface="Arial"/>
              </a:rPr>
              <a:t>prestito</a:t>
            </a:r>
            <a:endParaRPr sz="1100" b="0" dirty="0">
              <a:latin typeface="Arial"/>
              <a:cs typeface="Arial"/>
            </a:endParaRPr>
          </a:p>
          <a:p>
            <a:pPr marL="165800" marR="6675" indent="-155229" defTabSz="801188" eaLnBrk="1" fontAlgn="auto" hangingPunct="1">
              <a:spcBef>
                <a:spcPts val="1052"/>
              </a:spcBef>
              <a:spcAft>
                <a:spcPts val="0"/>
              </a:spcAft>
              <a:buClr>
                <a:srgbClr val="FFC000"/>
              </a:buClr>
              <a:buSzPct val="111538"/>
              <a:buFont typeface="Wingdings"/>
              <a:buChar char=""/>
              <a:tabLst>
                <a:tab pos="166361" algn="l"/>
              </a:tabLst>
            </a:pPr>
            <a:r>
              <a:rPr sz="1100" b="0" dirty="0">
                <a:latin typeface="Arial"/>
                <a:cs typeface="Arial"/>
              </a:rPr>
              <a:t>Limite </a:t>
            </a:r>
            <a:r>
              <a:rPr sz="1100" b="0" spc="-4" dirty="0">
                <a:latin typeface="Arial"/>
                <a:cs typeface="Arial"/>
              </a:rPr>
              <a:t>di perdite a </a:t>
            </a:r>
            <a:r>
              <a:rPr sz="1100" b="0" spc="4" dirty="0">
                <a:latin typeface="Arial"/>
                <a:cs typeface="Arial"/>
              </a:rPr>
              <a:t>livello </a:t>
            </a:r>
            <a:r>
              <a:rPr sz="1100" b="0" dirty="0">
                <a:latin typeface="Arial"/>
                <a:cs typeface="Arial"/>
              </a:rPr>
              <a:t>totale </a:t>
            </a:r>
            <a:r>
              <a:rPr sz="1100" b="0" spc="-4" dirty="0">
                <a:latin typeface="Arial"/>
                <a:cs typeface="Arial"/>
              </a:rPr>
              <a:t>di portafoglio fino a  </a:t>
            </a:r>
            <a:r>
              <a:rPr sz="1100" b="0" spc="-13" dirty="0">
                <a:latin typeface="Arial"/>
                <a:cs typeface="Arial"/>
              </a:rPr>
              <a:t>un </a:t>
            </a:r>
            <a:r>
              <a:rPr sz="1100" spc="-13" dirty="0">
                <a:latin typeface="Arial"/>
                <a:cs typeface="Arial"/>
              </a:rPr>
              <a:t>massimo </a:t>
            </a:r>
            <a:r>
              <a:rPr sz="1100" spc="-4" dirty="0">
                <a:latin typeface="Arial"/>
                <a:cs typeface="Arial"/>
              </a:rPr>
              <a:t>del</a:t>
            </a:r>
            <a:r>
              <a:rPr sz="1100" spc="114" dirty="0">
                <a:latin typeface="Arial"/>
                <a:cs typeface="Arial"/>
              </a:rPr>
              <a:t> </a:t>
            </a:r>
            <a:r>
              <a:rPr sz="1100" spc="-9" dirty="0">
                <a:latin typeface="Arial"/>
                <a:cs typeface="Arial"/>
              </a:rPr>
              <a:t>30%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821342" y="4723096"/>
            <a:ext cx="2022648" cy="319013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65800" indent="-155229" defTabSz="801188" eaLnBrk="1" fontAlgn="auto" hangingPunct="1">
              <a:spcBef>
                <a:spcPts val="88"/>
              </a:spcBef>
              <a:spcAft>
                <a:spcPts val="0"/>
              </a:spcAft>
              <a:buClr>
                <a:srgbClr val="FFC000"/>
              </a:buClr>
              <a:buSzPct val="109090"/>
              <a:buFont typeface="Wingdings"/>
              <a:buChar char=""/>
              <a:tabLst>
                <a:tab pos="166361" algn="l"/>
              </a:tabLst>
            </a:pPr>
            <a:r>
              <a:rPr sz="1000" b="0" dirty="0">
                <a:latin typeface="Arial"/>
                <a:cs typeface="Arial"/>
              </a:rPr>
              <a:t>Obblighi </a:t>
            </a:r>
            <a:r>
              <a:rPr sz="1000" b="0" spc="4" dirty="0">
                <a:latin typeface="Arial"/>
                <a:cs typeface="Arial"/>
              </a:rPr>
              <a:t>per </a:t>
            </a:r>
            <a:r>
              <a:rPr sz="1000" b="0" spc="-4" dirty="0">
                <a:latin typeface="Arial"/>
                <a:cs typeface="Arial"/>
              </a:rPr>
              <a:t>intermediari</a:t>
            </a:r>
            <a:r>
              <a:rPr sz="1000" b="0" spc="-123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finanziari:</a:t>
            </a:r>
          </a:p>
        </p:txBody>
      </p:sp>
      <p:sp>
        <p:nvSpPr>
          <p:cNvPr id="73" name="object 73"/>
          <p:cNvSpPr txBox="1"/>
          <p:nvPr/>
        </p:nvSpPr>
        <p:spPr>
          <a:xfrm>
            <a:off x="5204478" y="5043711"/>
            <a:ext cx="1473682" cy="319013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41876" indent="-131305" defTabSz="801188" eaLnBrk="1" fontAlgn="auto" hangingPunct="1">
              <a:spcBef>
                <a:spcPts val="88"/>
              </a:spcBef>
              <a:spcAft>
                <a:spcPts val="0"/>
              </a:spcAft>
              <a:buClr>
                <a:srgbClr val="888888"/>
              </a:buClr>
              <a:buSzPct val="109090"/>
              <a:buFont typeface="Wingdings"/>
              <a:buChar char=""/>
              <a:tabLst>
                <a:tab pos="142433" algn="l"/>
              </a:tabLst>
            </a:pPr>
            <a:r>
              <a:rPr sz="1000" b="0" dirty="0">
                <a:latin typeface="Arial"/>
                <a:cs typeface="Arial"/>
              </a:rPr>
              <a:t>Verifica </a:t>
            </a:r>
            <a:r>
              <a:rPr sz="1000" b="0" spc="-4" dirty="0">
                <a:latin typeface="Arial"/>
                <a:cs typeface="Arial"/>
              </a:rPr>
              <a:t>criteri</a:t>
            </a:r>
            <a:r>
              <a:rPr sz="1000" b="0" spc="-92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eleggibilità</a:t>
            </a:r>
          </a:p>
        </p:txBody>
      </p:sp>
      <p:sp>
        <p:nvSpPr>
          <p:cNvPr id="74" name="object 74"/>
          <p:cNvSpPr txBox="1"/>
          <p:nvPr/>
        </p:nvSpPr>
        <p:spPr>
          <a:xfrm>
            <a:off x="5204478" y="5364331"/>
            <a:ext cx="2672068" cy="327641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41876" marR="4453" indent="-131305" defTabSz="801188" eaLnBrk="1" fontAlgn="auto" hangingPunct="1">
              <a:spcBef>
                <a:spcPts val="88"/>
              </a:spcBef>
              <a:spcAft>
                <a:spcPts val="0"/>
              </a:spcAft>
              <a:buClr>
                <a:srgbClr val="888888"/>
              </a:buClr>
              <a:buSzPct val="109090"/>
              <a:buFont typeface="Wingdings"/>
              <a:buChar char=""/>
              <a:tabLst>
                <a:tab pos="142433" algn="l"/>
              </a:tabLst>
            </a:pPr>
            <a:r>
              <a:rPr sz="1000" b="0" dirty="0">
                <a:latin typeface="Arial"/>
                <a:cs typeface="Arial"/>
              </a:rPr>
              <a:t>Prestazione di </a:t>
            </a:r>
            <a:r>
              <a:rPr sz="1000" b="0" spc="-4" dirty="0">
                <a:latin typeface="Arial"/>
                <a:cs typeface="Arial"/>
              </a:rPr>
              <a:t>servizi </a:t>
            </a:r>
            <a:r>
              <a:rPr sz="1000" b="0" dirty="0">
                <a:latin typeface="Arial"/>
                <a:cs typeface="Arial"/>
              </a:rPr>
              <a:t>non-finanziari</a:t>
            </a:r>
            <a:r>
              <a:rPr sz="1000" b="0" spc="-105" dirty="0">
                <a:latin typeface="Arial"/>
                <a:cs typeface="Arial"/>
              </a:rPr>
              <a:t> </a:t>
            </a:r>
            <a:r>
              <a:rPr sz="1000" b="0" dirty="0">
                <a:latin typeface="Arial"/>
                <a:cs typeface="Arial"/>
              </a:rPr>
              <a:t>(</a:t>
            </a:r>
            <a:r>
              <a:rPr sz="1000" b="0" i="1" dirty="0">
                <a:latin typeface="Arial"/>
                <a:cs typeface="Arial"/>
              </a:rPr>
              <a:t>mentoring,  coaching,</a:t>
            </a:r>
            <a:r>
              <a:rPr sz="1000" b="0" i="1" spc="-61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training</a:t>
            </a:r>
            <a:r>
              <a:rPr sz="1000" b="0" dirty="0">
                <a:latin typeface="Arial"/>
                <a:cs typeface="Arial"/>
              </a:rPr>
              <a:t>)</a:t>
            </a:r>
          </a:p>
        </p:txBody>
      </p:sp>
      <p:sp>
        <p:nvSpPr>
          <p:cNvPr id="75" name="object 75"/>
          <p:cNvSpPr txBox="1"/>
          <p:nvPr/>
        </p:nvSpPr>
        <p:spPr>
          <a:xfrm>
            <a:off x="5196817" y="5736319"/>
            <a:ext cx="2756232" cy="327641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41876" marR="4453" indent="-131305" defTabSz="801188" eaLnBrk="1" fontAlgn="auto" hangingPunct="1">
              <a:spcBef>
                <a:spcPts val="88"/>
              </a:spcBef>
              <a:spcAft>
                <a:spcPts val="0"/>
              </a:spcAft>
              <a:buClr>
                <a:srgbClr val="888888"/>
              </a:buClr>
              <a:buSzPct val="109090"/>
              <a:buFont typeface="Wingdings"/>
              <a:buChar char=""/>
              <a:tabLst>
                <a:tab pos="142433" algn="l"/>
              </a:tabLst>
            </a:pPr>
            <a:r>
              <a:rPr sz="1000" b="0" dirty="0">
                <a:latin typeface="Arial"/>
                <a:cs typeface="Arial"/>
              </a:rPr>
              <a:t>Rispetto</a:t>
            </a:r>
            <a:r>
              <a:rPr sz="1000" b="0" spc="-31" dirty="0">
                <a:latin typeface="Arial"/>
                <a:cs typeface="Arial"/>
              </a:rPr>
              <a:t> </a:t>
            </a:r>
            <a:r>
              <a:rPr sz="1000" b="0" spc="4" dirty="0">
                <a:latin typeface="Arial"/>
                <a:cs typeface="Arial"/>
              </a:rPr>
              <a:t>del</a:t>
            </a:r>
            <a:r>
              <a:rPr sz="1000" b="0" spc="-13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European</a:t>
            </a:r>
            <a:r>
              <a:rPr sz="1000" b="0" i="1" spc="-70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Code</a:t>
            </a:r>
            <a:r>
              <a:rPr sz="1000" b="0" i="1" spc="-9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of</a:t>
            </a:r>
            <a:r>
              <a:rPr sz="1000" b="0" i="1" spc="-35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Good</a:t>
            </a:r>
            <a:r>
              <a:rPr sz="1000" b="0" i="1" spc="-26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Conduct</a:t>
            </a:r>
            <a:r>
              <a:rPr sz="1000" b="0" i="1" spc="-57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for  </a:t>
            </a:r>
            <a:r>
              <a:rPr sz="1000" b="0" i="1" spc="-4" dirty="0">
                <a:latin typeface="Arial"/>
                <a:cs typeface="Arial"/>
              </a:rPr>
              <a:t>Microcredit</a:t>
            </a:r>
            <a:r>
              <a:rPr sz="1000" b="0" i="1" spc="-39" dirty="0">
                <a:latin typeface="Arial"/>
                <a:cs typeface="Arial"/>
              </a:rPr>
              <a:t> </a:t>
            </a:r>
            <a:r>
              <a:rPr sz="1000" b="0" i="1" dirty="0">
                <a:latin typeface="Arial"/>
                <a:cs typeface="Arial"/>
              </a:rPr>
              <a:t>Provision</a:t>
            </a:r>
            <a:endParaRPr sz="1000" b="0" dirty="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6729203" y="3164240"/>
            <a:ext cx="1562190" cy="349228"/>
          </a:xfrm>
          <a:prstGeom prst="rect">
            <a:avLst/>
          </a:prstGeom>
        </p:spPr>
        <p:txBody>
          <a:bodyPr vert="horz" wrap="square" lIns="0" tIns="10571" rIns="0" bIns="0" rtlCol="0">
            <a:spAutoFit/>
          </a:bodyPr>
          <a:lstStyle/>
          <a:p>
            <a:pPr marL="165800" marR="4453" indent="-155229" defTabSz="801188" eaLnBrk="1" fontAlgn="auto" hangingPunct="1">
              <a:spcBef>
                <a:spcPts val="83"/>
              </a:spcBef>
              <a:spcAft>
                <a:spcPts val="0"/>
              </a:spcAft>
              <a:buClr>
                <a:srgbClr val="FFC000"/>
              </a:buClr>
              <a:buSzPct val="111538"/>
              <a:buFont typeface="Wingdings"/>
              <a:buChar char=""/>
              <a:tabLst>
                <a:tab pos="166361" algn="l"/>
              </a:tabLst>
            </a:pPr>
            <a:r>
              <a:rPr sz="1100" b="0" spc="-4" dirty="0">
                <a:latin typeface="Arial"/>
                <a:cs typeface="Arial"/>
              </a:rPr>
              <a:t>Importo </a:t>
            </a:r>
            <a:r>
              <a:rPr sz="1100" b="0" dirty="0">
                <a:latin typeface="Arial"/>
                <a:cs typeface="Arial"/>
              </a:rPr>
              <a:t>massimo  </a:t>
            </a:r>
            <a:r>
              <a:rPr sz="1100" b="0" spc="-4" dirty="0">
                <a:latin typeface="Arial"/>
                <a:cs typeface="Arial"/>
              </a:rPr>
              <a:t>erogabile EUR</a:t>
            </a:r>
            <a:r>
              <a:rPr sz="1100" b="0" spc="-31" dirty="0">
                <a:latin typeface="Arial"/>
                <a:cs typeface="Arial"/>
              </a:rPr>
              <a:t> </a:t>
            </a:r>
            <a:r>
              <a:rPr sz="1100" b="0" spc="-9" dirty="0">
                <a:latin typeface="Arial"/>
                <a:cs typeface="Arial"/>
              </a:rPr>
              <a:t>25.000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6729204" y="3780596"/>
            <a:ext cx="1640381" cy="349228"/>
          </a:xfrm>
          <a:prstGeom prst="rect">
            <a:avLst/>
          </a:prstGeom>
        </p:spPr>
        <p:txBody>
          <a:bodyPr vert="horz" wrap="square" lIns="0" tIns="10571" rIns="0" bIns="0" rtlCol="0">
            <a:spAutoFit/>
          </a:bodyPr>
          <a:lstStyle/>
          <a:p>
            <a:pPr marL="165800" marR="4453" indent="-155229" defTabSz="801188" eaLnBrk="1" fontAlgn="auto" hangingPunct="1">
              <a:spcBef>
                <a:spcPts val="83"/>
              </a:spcBef>
              <a:spcAft>
                <a:spcPts val="0"/>
              </a:spcAft>
              <a:buClr>
                <a:srgbClr val="FFC000"/>
              </a:buClr>
              <a:buSzPct val="111538"/>
              <a:buFont typeface="Wingdings"/>
              <a:buChar char=""/>
              <a:tabLst>
                <a:tab pos="166361" algn="l"/>
              </a:tabLst>
            </a:pPr>
            <a:r>
              <a:rPr sz="1100" b="0" spc="-4" dirty="0">
                <a:latin typeface="Arial"/>
                <a:cs typeface="Arial"/>
              </a:rPr>
              <a:t>Importo </a:t>
            </a:r>
            <a:r>
              <a:rPr sz="1100" b="0" dirty="0">
                <a:latin typeface="Arial"/>
                <a:cs typeface="Arial"/>
              </a:rPr>
              <a:t>massimo  </a:t>
            </a:r>
            <a:r>
              <a:rPr sz="1100" b="0" spc="-4" dirty="0">
                <a:latin typeface="Arial"/>
                <a:cs typeface="Arial"/>
              </a:rPr>
              <a:t>erogabile EUR</a:t>
            </a:r>
            <a:r>
              <a:rPr sz="1100" b="0" spc="-31" dirty="0">
                <a:latin typeface="Arial"/>
                <a:cs typeface="Arial"/>
              </a:rPr>
              <a:t> </a:t>
            </a:r>
            <a:r>
              <a:rPr sz="1100" b="0" spc="-9" dirty="0">
                <a:latin typeface="Arial"/>
                <a:cs typeface="Arial"/>
              </a:rPr>
              <a:t>500.000</a:t>
            </a:r>
            <a:endParaRPr sz="1100" b="0" dirty="0">
              <a:latin typeface="Arial"/>
              <a:cs typeface="Arial"/>
            </a:endParaRPr>
          </a:p>
        </p:txBody>
      </p:sp>
      <p:pic>
        <p:nvPicPr>
          <p:cNvPr id="81" name="Immagine 80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82" name="image3.jpe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36429" y="54868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429" y="332553"/>
            <a:ext cx="8229600" cy="626793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1131" algn="ctr">
              <a:spcBef>
                <a:spcPts val="88"/>
              </a:spcBef>
            </a:pPr>
            <a:r>
              <a:rPr sz="2000" b="1" spc="-4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Contributo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un PO a</a:t>
            </a:r>
            <a:r>
              <a:rPr sz="2000" b="1" spc="-6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</a:t>
            </a:r>
          </a:p>
          <a:p>
            <a:pPr marL="11131" algn="ctr"/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Caratteristiche</a:t>
            </a:r>
            <a:r>
              <a:rPr sz="2000" b="1" i="1" spc="-3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principali</a:t>
            </a:r>
          </a:p>
        </p:txBody>
      </p:sp>
      <p:sp>
        <p:nvSpPr>
          <p:cNvPr id="3" name="object 3"/>
          <p:cNvSpPr/>
          <p:nvPr/>
        </p:nvSpPr>
        <p:spPr>
          <a:xfrm>
            <a:off x="5864324" y="2855138"/>
            <a:ext cx="1071325" cy="351249"/>
          </a:xfrm>
          <a:custGeom>
            <a:avLst/>
            <a:gdLst/>
            <a:ahLst/>
            <a:cxnLst/>
            <a:rect l="l" t="t" r="r" b="b"/>
            <a:pathLst>
              <a:path w="1252854" h="387350">
                <a:moveTo>
                  <a:pt x="1252727" y="0"/>
                </a:moveTo>
                <a:lnTo>
                  <a:pt x="0" y="0"/>
                </a:lnTo>
                <a:lnTo>
                  <a:pt x="624840" y="387096"/>
                </a:lnTo>
                <a:lnTo>
                  <a:pt x="1252727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721359" y="1860124"/>
            <a:ext cx="0" cy="995015"/>
          </a:xfrm>
          <a:custGeom>
            <a:avLst/>
            <a:gdLst/>
            <a:ahLst/>
            <a:cxnLst/>
            <a:rect l="l" t="t" r="r" b="b"/>
            <a:pathLst>
              <a:path h="1097280">
                <a:moveTo>
                  <a:pt x="0" y="0"/>
                </a:moveTo>
                <a:lnTo>
                  <a:pt x="0" y="1097279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78159" y="1862889"/>
            <a:ext cx="2758947" cy="930118"/>
          </a:xfrm>
          <a:prstGeom prst="rect">
            <a:avLst/>
          </a:prstGeom>
          <a:solidFill>
            <a:srgbClr val="EED3CF"/>
          </a:solidFill>
        </p:spPr>
        <p:txBody>
          <a:bodyPr vert="horz" wrap="square" lIns="0" tIns="82923" rIns="0" bIns="0" rtlCol="0">
            <a:spAutoFit/>
          </a:bodyPr>
          <a:lstStyle/>
          <a:p>
            <a:pPr marL="165289" marR="167515" algn="ctr" defTabSz="801401" eaLnBrk="1" fontAlgn="auto" hangingPunct="1">
              <a:spcBef>
                <a:spcPts val="653"/>
              </a:spcBef>
              <a:spcAft>
                <a:spcPts val="0"/>
              </a:spcAft>
            </a:pPr>
            <a:r>
              <a:rPr sz="1100" spc="-9" dirty="0">
                <a:latin typeface="Arial"/>
                <a:cs typeface="Arial"/>
              </a:rPr>
              <a:t>Attraverso </a:t>
            </a:r>
            <a:r>
              <a:rPr sz="1100" dirty="0">
                <a:latin typeface="Arial"/>
                <a:cs typeface="Arial"/>
              </a:rPr>
              <a:t>il </a:t>
            </a:r>
            <a:r>
              <a:rPr sz="1100" spc="-4" dirty="0">
                <a:latin typeface="Arial"/>
                <a:cs typeface="Arial"/>
              </a:rPr>
              <a:t>contributo </a:t>
            </a:r>
            <a:r>
              <a:rPr sz="1100" spc="-9" dirty="0">
                <a:latin typeface="Arial"/>
                <a:cs typeface="Arial"/>
              </a:rPr>
              <a:t>viene </a:t>
            </a:r>
            <a:r>
              <a:rPr sz="1100" spc="-4" dirty="0">
                <a:latin typeface="Arial"/>
                <a:cs typeface="Arial"/>
              </a:rPr>
              <a:t>creato </a:t>
            </a:r>
            <a:r>
              <a:rPr sz="1100" spc="-9" dirty="0">
                <a:latin typeface="Arial"/>
                <a:cs typeface="Arial"/>
              </a:rPr>
              <a:t>un  </a:t>
            </a:r>
            <a:r>
              <a:rPr sz="1100" spc="-4" dirty="0">
                <a:latin typeface="Arial"/>
                <a:cs typeface="Arial"/>
              </a:rPr>
              <a:t>compartimento</a:t>
            </a:r>
            <a:r>
              <a:rPr sz="1100" spc="-18" dirty="0">
                <a:latin typeface="Arial"/>
                <a:cs typeface="Arial"/>
              </a:rPr>
              <a:t> </a:t>
            </a:r>
            <a:r>
              <a:rPr sz="1100" spc="-4" dirty="0">
                <a:latin typeface="Arial"/>
                <a:cs typeface="Arial"/>
              </a:rPr>
              <a:t>separato</a:t>
            </a:r>
            <a:endParaRPr sz="1100" b="0" dirty="0">
              <a:latin typeface="Arial"/>
              <a:cs typeface="Arial"/>
            </a:endParaRPr>
          </a:p>
          <a:p>
            <a:pPr marL="125219" marR="126332" indent="-2783" algn="ctr" defTabSz="80140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100" dirty="0">
                <a:latin typeface="Arial"/>
                <a:cs typeface="Arial"/>
              </a:rPr>
              <a:t>dedicato allo Stato </a:t>
            </a:r>
            <a:r>
              <a:rPr sz="1100" spc="-9" dirty="0">
                <a:latin typeface="Arial"/>
                <a:cs typeface="Arial"/>
              </a:rPr>
              <a:t>Membro </a:t>
            </a:r>
            <a:r>
              <a:rPr sz="1100" dirty="0">
                <a:latin typeface="Arial"/>
                <a:cs typeface="Arial"/>
              </a:rPr>
              <a:t>/ </a:t>
            </a:r>
            <a:r>
              <a:rPr sz="1100" spc="-4" dirty="0">
                <a:latin typeface="Arial"/>
                <a:cs typeface="Arial"/>
              </a:rPr>
              <a:t>Regione  all’interno </a:t>
            </a:r>
            <a:r>
              <a:rPr sz="1100" dirty="0">
                <a:latin typeface="Arial"/>
                <a:cs typeface="Arial"/>
              </a:rPr>
              <a:t>dello </a:t>
            </a:r>
            <a:r>
              <a:rPr sz="1100" spc="-9" dirty="0">
                <a:latin typeface="Arial"/>
                <a:cs typeface="Arial"/>
              </a:rPr>
              <a:t>strumento </a:t>
            </a:r>
            <a:r>
              <a:rPr sz="1100" spc="-4" dirty="0">
                <a:latin typeface="Arial"/>
                <a:cs typeface="Arial"/>
              </a:rPr>
              <a:t>europeo</a:t>
            </a:r>
            <a:r>
              <a:rPr sz="1100" spc="26" dirty="0">
                <a:latin typeface="Arial"/>
                <a:cs typeface="Arial"/>
              </a:rPr>
              <a:t> </a:t>
            </a:r>
            <a:r>
              <a:rPr sz="1100" spc="-4" dirty="0">
                <a:latin typeface="Arial"/>
                <a:cs typeface="Arial"/>
              </a:rPr>
              <a:t>EaSI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020707" y="3283547"/>
            <a:ext cx="289415" cy="442229"/>
          </a:xfrm>
          <a:custGeom>
            <a:avLst/>
            <a:gdLst/>
            <a:ahLst/>
            <a:cxnLst/>
            <a:rect l="l" t="t" r="r" b="b"/>
            <a:pathLst>
              <a:path w="338454" h="487679">
                <a:moveTo>
                  <a:pt x="262127" y="170687"/>
                </a:moveTo>
                <a:lnTo>
                  <a:pt x="79248" y="170687"/>
                </a:lnTo>
                <a:lnTo>
                  <a:pt x="48863" y="177069"/>
                </a:lnTo>
                <a:lnTo>
                  <a:pt x="23622" y="194310"/>
                </a:lnTo>
                <a:lnTo>
                  <a:pt x="6381" y="219551"/>
                </a:lnTo>
                <a:lnTo>
                  <a:pt x="0" y="249936"/>
                </a:lnTo>
                <a:lnTo>
                  <a:pt x="0" y="454151"/>
                </a:lnTo>
                <a:lnTo>
                  <a:pt x="2619" y="467106"/>
                </a:lnTo>
                <a:lnTo>
                  <a:pt x="9525" y="477774"/>
                </a:lnTo>
                <a:lnTo>
                  <a:pt x="19288" y="485013"/>
                </a:lnTo>
                <a:lnTo>
                  <a:pt x="30479" y="487680"/>
                </a:lnTo>
                <a:lnTo>
                  <a:pt x="48768" y="487680"/>
                </a:lnTo>
                <a:lnTo>
                  <a:pt x="48768" y="283463"/>
                </a:lnTo>
                <a:lnTo>
                  <a:pt x="338327" y="283463"/>
                </a:lnTo>
                <a:lnTo>
                  <a:pt x="338327" y="249936"/>
                </a:lnTo>
                <a:lnTo>
                  <a:pt x="332422" y="219551"/>
                </a:lnTo>
                <a:lnTo>
                  <a:pt x="316229" y="194310"/>
                </a:lnTo>
                <a:lnTo>
                  <a:pt x="292036" y="177069"/>
                </a:lnTo>
                <a:lnTo>
                  <a:pt x="262127" y="170687"/>
                </a:lnTo>
                <a:close/>
              </a:path>
              <a:path w="338454" h="487679">
                <a:moveTo>
                  <a:pt x="262127" y="283463"/>
                </a:moveTo>
                <a:lnTo>
                  <a:pt x="76200" y="283463"/>
                </a:lnTo>
                <a:lnTo>
                  <a:pt x="79248" y="286512"/>
                </a:lnTo>
                <a:lnTo>
                  <a:pt x="79248" y="487680"/>
                </a:lnTo>
                <a:lnTo>
                  <a:pt x="262127" y="487680"/>
                </a:lnTo>
                <a:lnTo>
                  <a:pt x="262127" y="283463"/>
                </a:lnTo>
                <a:close/>
              </a:path>
              <a:path w="338454" h="487679">
                <a:moveTo>
                  <a:pt x="338327" y="283463"/>
                </a:moveTo>
                <a:lnTo>
                  <a:pt x="289560" y="283463"/>
                </a:lnTo>
                <a:lnTo>
                  <a:pt x="289560" y="487680"/>
                </a:lnTo>
                <a:lnTo>
                  <a:pt x="307848" y="487680"/>
                </a:lnTo>
                <a:lnTo>
                  <a:pt x="320325" y="485013"/>
                </a:lnTo>
                <a:lnTo>
                  <a:pt x="329945" y="477774"/>
                </a:lnTo>
                <a:lnTo>
                  <a:pt x="336137" y="467106"/>
                </a:lnTo>
                <a:lnTo>
                  <a:pt x="338327" y="454151"/>
                </a:lnTo>
                <a:lnTo>
                  <a:pt x="338327" y="283463"/>
                </a:lnTo>
                <a:close/>
              </a:path>
              <a:path w="338454" h="487679">
                <a:moveTo>
                  <a:pt x="170688" y="0"/>
                </a:moveTo>
                <a:lnTo>
                  <a:pt x="134064" y="7477"/>
                </a:lnTo>
                <a:lnTo>
                  <a:pt x="104013" y="27812"/>
                </a:lnTo>
                <a:lnTo>
                  <a:pt x="83677" y="57864"/>
                </a:lnTo>
                <a:lnTo>
                  <a:pt x="76200" y="94487"/>
                </a:lnTo>
                <a:lnTo>
                  <a:pt x="79438" y="118395"/>
                </a:lnTo>
                <a:lnTo>
                  <a:pt x="88391" y="139446"/>
                </a:lnTo>
                <a:lnTo>
                  <a:pt x="101917" y="157067"/>
                </a:lnTo>
                <a:lnTo>
                  <a:pt x="118872" y="170687"/>
                </a:lnTo>
                <a:lnTo>
                  <a:pt x="219455" y="170687"/>
                </a:lnTo>
                <a:lnTo>
                  <a:pt x="237696" y="157067"/>
                </a:lnTo>
                <a:lnTo>
                  <a:pt x="251079" y="139446"/>
                </a:lnTo>
                <a:lnTo>
                  <a:pt x="259318" y="118395"/>
                </a:lnTo>
                <a:lnTo>
                  <a:pt x="262127" y="94487"/>
                </a:lnTo>
                <a:lnTo>
                  <a:pt x="255127" y="57864"/>
                </a:lnTo>
                <a:lnTo>
                  <a:pt x="235838" y="27812"/>
                </a:lnTo>
                <a:lnTo>
                  <a:pt x="206835" y="7477"/>
                </a:lnTo>
                <a:lnTo>
                  <a:pt x="170688" y="0"/>
                </a:lnTo>
                <a:close/>
              </a:path>
            </a:pathLst>
          </a:custGeom>
          <a:solidFill>
            <a:srgbClr val="BDBDBD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70916" y="3206158"/>
            <a:ext cx="286700" cy="439925"/>
          </a:xfrm>
          <a:custGeom>
            <a:avLst/>
            <a:gdLst/>
            <a:ahLst/>
            <a:cxnLst/>
            <a:rect l="l" t="t" r="r" b="b"/>
            <a:pathLst>
              <a:path w="335279" h="485139">
                <a:moveTo>
                  <a:pt x="259079" y="170687"/>
                </a:moveTo>
                <a:lnTo>
                  <a:pt x="76200" y="170687"/>
                </a:lnTo>
                <a:lnTo>
                  <a:pt x="46291" y="177069"/>
                </a:lnTo>
                <a:lnTo>
                  <a:pt x="22098" y="194310"/>
                </a:lnTo>
                <a:lnTo>
                  <a:pt x="5905" y="219551"/>
                </a:lnTo>
                <a:lnTo>
                  <a:pt x="0" y="249935"/>
                </a:lnTo>
                <a:lnTo>
                  <a:pt x="0" y="451103"/>
                </a:lnTo>
                <a:lnTo>
                  <a:pt x="2190" y="465343"/>
                </a:lnTo>
                <a:lnTo>
                  <a:pt x="8381" y="475868"/>
                </a:lnTo>
                <a:lnTo>
                  <a:pt x="18002" y="482393"/>
                </a:lnTo>
                <a:lnTo>
                  <a:pt x="30479" y="484631"/>
                </a:lnTo>
                <a:lnTo>
                  <a:pt x="45719" y="484631"/>
                </a:lnTo>
                <a:lnTo>
                  <a:pt x="45719" y="280415"/>
                </a:lnTo>
                <a:lnTo>
                  <a:pt x="335279" y="280415"/>
                </a:lnTo>
                <a:lnTo>
                  <a:pt x="335279" y="249935"/>
                </a:lnTo>
                <a:lnTo>
                  <a:pt x="329374" y="219551"/>
                </a:lnTo>
                <a:lnTo>
                  <a:pt x="313181" y="194310"/>
                </a:lnTo>
                <a:lnTo>
                  <a:pt x="288988" y="177069"/>
                </a:lnTo>
                <a:lnTo>
                  <a:pt x="259079" y="170687"/>
                </a:lnTo>
                <a:close/>
              </a:path>
              <a:path w="335279" h="485139">
                <a:moveTo>
                  <a:pt x="262127" y="280415"/>
                </a:moveTo>
                <a:lnTo>
                  <a:pt x="73151" y="280415"/>
                </a:lnTo>
                <a:lnTo>
                  <a:pt x="76200" y="283463"/>
                </a:lnTo>
                <a:lnTo>
                  <a:pt x="76200" y="484631"/>
                </a:lnTo>
                <a:lnTo>
                  <a:pt x="259079" y="484631"/>
                </a:lnTo>
                <a:lnTo>
                  <a:pt x="259079" y="283463"/>
                </a:lnTo>
                <a:lnTo>
                  <a:pt x="262127" y="280415"/>
                </a:lnTo>
                <a:close/>
              </a:path>
              <a:path w="335279" h="485139">
                <a:moveTo>
                  <a:pt x="335279" y="280415"/>
                </a:moveTo>
                <a:lnTo>
                  <a:pt x="289559" y="280415"/>
                </a:lnTo>
                <a:lnTo>
                  <a:pt x="289559" y="484631"/>
                </a:lnTo>
                <a:lnTo>
                  <a:pt x="304800" y="484631"/>
                </a:lnTo>
                <a:lnTo>
                  <a:pt x="317277" y="482393"/>
                </a:lnTo>
                <a:lnTo>
                  <a:pt x="326898" y="475868"/>
                </a:lnTo>
                <a:lnTo>
                  <a:pt x="333089" y="465343"/>
                </a:lnTo>
                <a:lnTo>
                  <a:pt x="335279" y="451103"/>
                </a:lnTo>
                <a:lnTo>
                  <a:pt x="335279" y="280415"/>
                </a:lnTo>
                <a:close/>
              </a:path>
              <a:path w="335279" h="485139">
                <a:moveTo>
                  <a:pt x="167639" y="0"/>
                </a:moveTo>
                <a:lnTo>
                  <a:pt x="131016" y="7000"/>
                </a:lnTo>
                <a:lnTo>
                  <a:pt x="100964" y="26288"/>
                </a:lnTo>
                <a:lnTo>
                  <a:pt x="80629" y="55292"/>
                </a:lnTo>
                <a:lnTo>
                  <a:pt x="73151" y="91439"/>
                </a:lnTo>
                <a:lnTo>
                  <a:pt x="76438" y="115824"/>
                </a:lnTo>
                <a:lnTo>
                  <a:pt x="85724" y="137922"/>
                </a:lnTo>
                <a:lnTo>
                  <a:pt x="100155" y="156591"/>
                </a:lnTo>
                <a:lnTo>
                  <a:pt x="118871" y="170687"/>
                </a:lnTo>
                <a:lnTo>
                  <a:pt x="216407" y="170687"/>
                </a:lnTo>
                <a:lnTo>
                  <a:pt x="235124" y="156591"/>
                </a:lnTo>
                <a:lnTo>
                  <a:pt x="249554" y="137922"/>
                </a:lnTo>
                <a:lnTo>
                  <a:pt x="258841" y="115824"/>
                </a:lnTo>
                <a:lnTo>
                  <a:pt x="262127" y="91439"/>
                </a:lnTo>
                <a:lnTo>
                  <a:pt x="254650" y="55292"/>
                </a:lnTo>
                <a:lnTo>
                  <a:pt x="234315" y="26288"/>
                </a:lnTo>
                <a:lnTo>
                  <a:pt x="204263" y="7000"/>
                </a:lnTo>
                <a:lnTo>
                  <a:pt x="167639" y="0"/>
                </a:lnTo>
                <a:close/>
              </a:path>
            </a:pathLst>
          </a:custGeom>
          <a:solidFill>
            <a:srgbClr val="BDBDBD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513310" y="3283547"/>
            <a:ext cx="289415" cy="442229"/>
          </a:xfrm>
          <a:custGeom>
            <a:avLst/>
            <a:gdLst/>
            <a:ahLst/>
            <a:cxnLst/>
            <a:rect l="l" t="t" r="r" b="b"/>
            <a:pathLst>
              <a:path w="338454" h="487679">
                <a:moveTo>
                  <a:pt x="259079" y="170687"/>
                </a:moveTo>
                <a:lnTo>
                  <a:pt x="76200" y="170687"/>
                </a:lnTo>
                <a:lnTo>
                  <a:pt x="46291" y="177069"/>
                </a:lnTo>
                <a:lnTo>
                  <a:pt x="22098" y="194310"/>
                </a:lnTo>
                <a:lnTo>
                  <a:pt x="5905" y="219551"/>
                </a:lnTo>
                <a:lnTo>
                  <a:pt x="0" y="249936"/>
                </a:lnTo>
                <a:lnTo>
                  <a:pt x="0" y="454151"/>
                </a:lnTo>
                <a:lnTo>
                  <a:pt x="2190" y="467106"/>
                </a:lnTo>
                <a:lnTo>
                  <a:pt x="8381" y="477774"/>
                </a:lnTo>
                <a:lnTo>
                  <a:pt x="18002" y="485013"/>
                </a:lnTo>
                <a:lnTo>
                  <a:pt x="30479" y="487680"/>
                </a:lnTo>
                <a:lnTo>
                  <a:pt x="48768" y="487680"/>
                </a:lnTo>
                <a:lnTo>
                  <a:pt x="48768" y="283463"/>
                </a:lnTo>
                <a:lnTo>
                  <a:pt x="338327" y="283463"/>
                </a:lnTo>
                <a:lnTo>
                  <a:pt x="338327" y="249936"/>
                </a:lnTo>
                <a:lnTo>
                  <a:pt x="331946" y="219551"/>
                </a:lnTo>
                <a:lnTo>
                  <a:pt x="314705" y="194310"/>
                </a:lnTo>
                <a:lnTo>
                  <a:pt x="289464" y="177069"/>
                </a:lnTo>
                <a:lnTo>
                  <a:pt x="259079" y="170687"/>
                </a:lnTo>
                <a:close/>
              </a:path>
              <a:path w="338454" h="487679">
                <a:moveTo>
                  <a:pt x="262127" y="283463"/>
                </a:moveTo>
                <a:lnTo>
                  <a:pt x="76200" y="283463"/>
                </a:lnTo>
                <a:lnTo>
                  <a:pt x="76200" y="487680"/>
                </a:lnTo>
                <a:lnTo>
                  <a:pt x="259079" y="487680"/>
                </a:lnTo>
                <a:lnTo>
                  <a:pt x="259079" y="286512"/>
                </a:lnTo>
                <a:lnTo>
                  <a:pt x="262127" y="283463"/>
                </a:lnTo>
                <a:close/>
              </a:path>
              <a:path w="338454" h="487679">
                <a:moveTo>
                  <a:pt x="338327" y="283463"/>
                </a:moveTo>
                <a:lnTo>
                  <a:pt x="289559" y="283463"/>
                </a:lnTo>
                <a:lnTo>
                  <a:pt x="289559" y="487680"/>
                </a:lnTo>
                <a:lnTo>
                  <a:pt x="307848" y="487680"/>
                </a:lnTo>
                <a:lnTo>
                  <a:pt x="319039" y="485013"/>
                </a:lnTo>
                <a:lnTo>
                  <a:pt x="328802" y="477774"/>
                </a:lnTo>
                <a:lnTo>
                  <a:pt x="335708" y="467106"/>
                </a:lnTo>
                <a:lnTo>
                  <a:pt x="338327" y="454151"/>
                </a:lnTo>
                <a:lnTo>
                  <a:pt x="338327" y="283463"/>
                </a:lnTo>
                <a:close/>
              </a:path>
              <a:path w="338454" h="487679">
                <a:moveTo>
                  <a:pt x="167640" y="0"/>
                </a:moveTo>
                <a:lnTo>
                  <a:pt x="131492" y="7477"/>
                </a:lnTo>
                <a:lnTo>
                  <a:pt x="102488" y="27812"/>
                </a:lnTo>
                <a:lnTo>
                  <a:pt x="83200" y="57864"/>
                </a:lnTo>
                <a:lnTo>
                  <a:pt x="76200" y="94487"/>
                </a:lnTo>
                <a:lnTo>
                  <a:pt x="79009" y="118395"/>
                </a:lnTo>
                <a:lnTo>
                  <a:pt x="87249" y="139446"/>
                </a:lnTo>
                <a:lnTo>
                  <a:pt x="100631" y="157067"/>
                </a:lnTo>
                <a:lnTo>
                  <a:pt x="118872" y="170687"/>
                </a:lnTo>
                <a:lnTo>
                  <a:pt x="219455" y="170687"/>
                </a:lnTo>
                <a:lnTo>
                  <a:pt x="236410" y="157067"/>
                </a:lnTo>
                <a:lnTo>
                  <a:pt x="249935" y="139446"/>
                </a:lnTo>
                <a:lnTo>
                  <a:pt x="258889" y="118395"/>
                </a:lnTo>
                <a:lnTo>
                  <a:pt x="262127" y="94487"/>
                </a:lnTo>
                <a:lnTo>
                  <a:pt x="254650" y="57864"/>
                </a:lnTo>
                <a:lnTo>
                  <a:pt x="234315" y="27812"/>
                </a:lnTo>
                <a:lnTo>
                  <a:pt x="204263" y="7477"/>
                </a:lnTo>
                <a:lnTo>
                  <a:pt x="167640" y="0"/>
                </a:lnTo>
                <a:close/>
              </a:path>
            </a:pathLst>
          </a:custGeom>
          <a:solidFill>
            <a:srgbClr val="BDBDBD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981610" y="3510189"/>
            <a:ext cx="289415" cy="442229"/>
          </a:xfrm>
          <a:custGeom>
            <a:avLst/>
            <a:gdLst/>
            <a:ahLst/>
            <a:cxnLst/>
            <a:rect l="l" t="t" r="r" b="b"/>
            <a:pathLst>
              <a:path w="338454" h="487679">
                <a:moveTo>
                  <a:pt x="259080" y="170687"/>
                </a:moveTo>
                <a:lnTo>
                  <a:pt x="76200" y="170687"/>
                </a:lnTo>
                <a:lnTo>
                  <a:pt x="46291" y="177069"/>
                </a:lnTo>
                <a:lnTo>
                  <a:pt x="22098" y="194310"/>
                </a:lnTo>
                <a:lnTo>
                  <a:pt x="5905" y="219551"/>
                </a:lnTo>
                <a:lnTo>
                  <a:pt x="0" y="249936"/>
                </a:lnTo>
                <a:lnTo>
                  <a:pt x="0" y="454151"/>
                </a:lnTo>
                <a:lnTo>
                  <a:pt x="2190" y="467106"/>
                </a:lnTo>
                <a:lnTo>
                  <a:pt x="8381" y="477774"/>
                </a:lnTo>
                <a:lnTo>
                  <a:pt x="18002" y="485013"/>
                </a:lnTo>
                <a:lnTo>
                  <a:pt x="30480" y="487680"/>
                </a:lnTo>
                <a:lnTo>
                  <a:pt x="45720" y="487680"/>
                </a:lnTo>
                <a:lnTo>
                  <a:pt x="45720" y="283463"/>
                </a:lnTo>
                <a:lnTo>
                  <a:pt x="338328" y="283463"/>
                </a:lnTo>
                <a:lnTo>
                  <a:pt x="338328" y="249936"/>
                </a:lnTo>
                <a:lnTo>
                  <a:pt x="331946" y="219551"/>
                </a:lnTo>
                <a:lnTo>
                  <a:pt x="314705" y="194310"/>
                </a:lnTo>
                <a:lnTo>
                  <a:pt x="289464" y="177069"/>
                </a:lnTo>
                <a:lnTo>
                  <a:pt x="259080" y="170687"/>
                </a:lnTo>
                <a:close/>
              </a:path>
              <a:path w="338454" h="487679">
                <a:moveTo>
                  <a:pt x="259080" y="283463"/>
                </a:moveTo>
                <a:lnTo>
                  <a:pt x="76200" y="283463"/>
                </a:lnTo>
                <a:lnTo>
                  <a:pt x="76200" y="487680"/>
                </a:lnTo>
                <a:lnTo>
                  <a:pt x="259080" y="487680"/>
                </a:lnTo>
                <a:lnTo>
                  <a:pt x="259080" y="283463"/>
                </a:lnTo>
                <a:close/>
              </a:path>
              <a:path w="338454" h="487679">
                <a:moveTo>
                  <a:pt x="338328" y="283463"/>
                </a:moveTo>
                <a:lnTo>
                  <a:pt x="289560" y="283463"/>
                </a:lnTo>
                <a:lnTo>
                  <a:pt x="289560" y="487680"/>
                </a:lnTo>
                <a:lnTo>
                  <a:pt x="304800" y="487680"/>
                </a:lnTo>
                <a:lnTo>
                  <a:pt x="317753" y="485013"/>
                </a:lnTo>
                <a:lnTo>
                  <a:pt x="328422" y="477774"/>
                </a:lnTo>
                <a:lnTo>
                  <a:pt x="335661" y="467106"/>
                </a:lnTo>
                <a:lnTo>
                  <a:pt x="338328" y="454151"/>
                </a:lnTo>
                <a:lnTo>
                  <a:pt x="338328" y="283463"/>
                </a:lnTo>
                <a:close/>
              </a:path>
              <a:path w="338454" h="487679">
                <a:moveTo>
                  <a:pt x="167640" y="0"/>
                </a:moveTo>
                <a:lnTo>
                  <a:pt x="131492" y="7477"/>
                </a:lnTo>
                <a:lnTo>
                  <a:pt x="102488" y="27812"/>
                </a:lnTo>
                <a:lnTo>
                  <a:pt x="83200" y="57864"/>
                </a:lnTo>
                <a:lnTo>
                  <a:pt x="76200" y="94487"/>
                </a:lnTo>
                <a:lnTo>
                  <a:pt x="79009" y="117109"/>
                </a:lnTo>
                <a:lnTo>
                  <a:pt x="87249" y="138302"/>
                </a:lnTo>
                <a:lnTo>
                  <a:pt x="100631" y="156638"/>
                </a:lnTo>
                <a:lnTo>
                  <a:pt x="118872" y="170687"/>
                </a:lnTo>
                <a:lnTo>
                  <a:pt x="216408" y="170687"/>
                </a:lnTo>
                <a:lnTo>
                  <a:pt x="235124" y="156638"/>
                </a:lnTo>
                <a:lnTo>
                  <a:pt x="249555" y="138302"/>
                </a:lnTo>
                <a:lnTo>
                  <a:pt x="258841" y="117109"/>
                </a:lnTo>
                <a:lnTo>
                  <a:pt x="262128" y="94487"/>
                </a:lnTo>
                <a:lnTo>
                  <a:pt x="254650" y="57864"/>
                </a:lnTo>
                <a:lnTo>
                  <a:pt x="234315" y="27812"/>
                </a:lnTo>
                <a:lnTo>
                  <a:pt x="204263" y="7477"/>
                </a:lnTo>
                <a:lnTo>
                  <a:pt x="167640" y="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270916" y="3432801"/>
            <a:ext cx="286700" cy="439925"/>
          </a:xfrm>
          <a:custGeom>
            <a:avLst/>
            <a:gdLst/>
            <a:ahLst/>
            <a:cxnLst/>
            <a:rect l="l" t="t" r="r" b="b"/>
            <a:pathLst>
              <a:path w="335279" h="485139">
                <a:moveTo>
                  <a:pt x="259079" y="167640"/>
                </a:moveTo>
                <a:lnTo>
                  <a:pt x="76200" y="167640"/>
                </a:lnTo>
                <a:lnTo>
                  <a:pt x="46291" y="174021"/>
                </a:lnTo>
                <a:lnTo>
                  <a:pt x="22098" y="191262"/>
                </a:lnTo>
                <a:lnTo>
                  <a:pt x="5905" y="216503"/>
                </a:lnTo>
                <a:lnTo>
                  <a:pt x="0" y="246888"/>
                </a:lnTo>
                <a:lnTo>
                  <a:pt x="0" y="451104"/>
                </a:lnTo>
                <a:lnTo>
                  <a:pt x="2190" y="464058"/>
                </a:lnTo>
                <a:lnTo>
                  <a:pt x="8381" y="474726"/>
                </a:lnTo>
                <a:lnTo>
                  <a:pt x="18002" y="481965"/>
                </a:lnTo>
                <a:lnTo>
                  <a:pt x="30479" y="484632"/>
                </a:lnTo>
                <a:lnTo>
                  <a:pt x="45719" y="484632"/>
                </a:lnTo>
                <a:lnTo>
                  <a:pt x="45719" y="280416"/>
                </a:lnTo>
                <a:lnTo>
                  <a:pt x="335279" y="280416"/>
                </a:lnTo>
                <a:lnTo>
                  <a:pt x="335279" y="246888"/>
                </a:lnTo>
                <a:lnTo>
                  <a:pt x="329374" y="216503"/>
                </a:lnTo>
                <a:lnTo>
                  <a:pt x="313181" y="191262"/>
                </a:lnTo>
                <a:lnTo>
                  <a:pt x="288988" y="174021"/>
                </a:lnTo>
                <a:lnTo>
                  <a:pt x="259079" y="167640"/>
                </a:lnTo>
                <a:close/>
              </a:path>
              <a:path w="335279" h="485139">
                <a:moveTo>
                  <a:pt x="262127" y="280416"/>
                </a:moveTo>
                <a:lnTo>
                  <a:pt x="73151" y="280416"/>
                </a:lnTo>
                <a:lnTo>
                  <a:pt x="76200" y="283464"/>
                </a:lnTo>
                <a:lnTo>
                  <a:pt x="76200" y="484632"/>
                </a:lnTo>
                <a:lnTo>
                  <a:pt x="259079" y="484632"/>
                </a:lnTo>
                <a:lnTo>
                  <a:pt x="259079" y="283464"/>
                </a:lnTo>
                <a:lnTo>
                  <a:pt x="262127" y="280416"/>
                </a:lnTo>
                <a:close/>
              </a:path>
              <a:path w="335279" h="485139">
                <a:moveTo>
                  <a:pt x="335279" y="280416"/>
                </a:moveTo>
                <a:lnTo>
                  <a:pt x="289559" y="280416"/>
                </a:lnTo>
                <a:lnTo>
                  <a:pt x="289559" y="484632"/>
                </a:lnTo>
                <a:lnTo>
                  <a:pt x="304800" y="484632"/>
                </a:lnTo>
                <a:lnTo>
                  <a:pt x="317277" y="481965"/>
                </a:lnTo>
                <a:lnTo>
                  <a:pt x="326897" y="474726"/>
                </a:lnTo>
                <a:lnTo>
                  <a:pt x="333089" y="464058"/>
                </a:lnTo>
                <a:lnTo>
                  <a:pt x="335279" y="451104"/>
                </a:lnTo>
                <a:lnTo>
                  <a:pt x="335279" y="280416"/>
                </a:lnTo>
                <a:close/>
              </a:path>
              <a:path w="335279" h="485139">
                <a:moveTo>
                  <a:pt x="167639" y="0"/>
                </a:moveTo>
                <a:lnTo>
                  <a:pt x="131016" y="7000"/>
                </a:lnTo>
                <a:lnTo>
                  <a:pt x="100964" y="26289"/>
                </a:lnTo>
                <a:lnTo>
                  <a:pt x="80629" y="55292"/>
                </a:lnTo>
                <a:lnTo>
                  <a:pt x="73151" y="91440"/>
                </a:lnTo>
                <a:lnTo>
                  <a:pt x="76438" y="115347"/>
                </a:lnTo>
                <a:lnTo>
                  <a:pt x="85724" y="136398"/>
                </a:lnTo>
                <a:lnTo>
                  <a:pt x="100155" y="154019"/>
                </a:lnTo>
                <a:lnTo>
                  <a:pt x="118871" y="167640"/>
                </a:lnTo>
                <a:lnTo>
                  <a:pt x="216407" y="167640"/>
                </a:lnTo>
                <a:lnTo>
                  <a:pt x="235124" y="154019"/>
                </a:lnTo>
                <a:lnTo>
                  <a:pt x="249554" y="136398"/>
                </a:lnTo>
                <a:lnTo>
                  <a:pt x="258841" y="115347"/>
                </a:lnTo>
                <a:lnTo>
                  <a:pt x="262127" y="91440"/>
                </a:lnTo>
                <a:lnTo>
                  <a:pt x="254650" y="55292"/>
                </a:lnTo>
                <a:lnTo>
                  <a:pt x="234315" y="26289"/>
                </a:lnTo>
                <a:lnTo>
                  <a:pt x="204263" y="7000"/>
                </a:lnTo>
                <a:lnTo>
                  <a:pt x="167639" y="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539372" y="3510189"/>
            <a:ext cx="289415" cy="442229"/>
          </a:xfrm>
          <a:custGeom>
            <a:avLst/>
            <a:gdLst/>
            <a:ahLst/>
            <a:cxnLst/>
            <a:rect l="l" t="t" r="r" b="b"/>
            <a:pathLst>
              <a:path w="338454" h="487679">
                <a:moveTo>
                  <a:pt x="259079" y="170687"/>
                </a:moveTo>
                <a:lnTo>
                  <a:pt x="76200" y="170687"/>
                </a:lnTo>
                <a:lnTo>
                  <a:pt x="46291" y="177069"/>
                </a:lnTo>
                <a:lnTo>
                  <a:pt x="22098" y="194310"/>
                </a:lnTo>
                <a:lnTo>
                  <a:pt x="5905" y="219551"/>
                </a:lnTo>
                <a:lnTo>
                  <a:pt x="0" y="249936"/>
                </a:lnTo>
                <a:lnTo>
                  <a:pt x="0" y="454151"/>
                </a:lnTo>
                <a:lnTo>
                  <a:pt x="2190" y="467106"/>
                </a:lnTo>
                <a:lnTo>
                  <a:pt x="8381" y="477774"/>
                </a:lnTo>
                <a:lnTo>
                  <a:pt x="18002" y="485013"/>
                </a:lnTo>
                <a:lnTo>
                  <a:pt x="30479" y="487680"/>
                </a:lnTo>
                <a:lnTo>
                  <a:pt x="48768" y="487680"/>
                </a:lnTo>
                <a:lnTo>
                  <a:pt x="48768" y="283463"/>
                </a:lnTo>
                <a:lnTo>
                  <a:pt x="338327" y="283463"/>
                </a:lnTo>
                <a:lnTo>
                  <a:pt x="338327" y="249936"/>
                </a:lnTo>
                <a:lnTo>
                  <a:pt x="331946" y="219551"/>
                </a:lnTo>
                <a:lnTo>
                  <a:pt x="314705" y="194310"/>
                </a:lnTo>
                <a:lnTo>
                  <a:pt x="289464" y="177069"/>
                </a:lnTo>
                <a:lnTo>
                  <a:pt x="259079" y="170687"/>
                </a:lnTo>
                <a:close/>
              </a:path>
              <a:path w="338454" h="487679">
                <a:moveTo>
                  <a:pt x="259079" y="283463"/>
                </a:moveTo>
                <a:lnTo>
                  <a:pt x="76200" y="283463"/>
                </a:lnTo>
                <a:lnTo>
                  <a:pt x="76200" y="487680"/>
                </a:lnTo>
                <a:lnTo>
                  <a:pt x="259079" y="487680"/>
                </a:lnTo>
                <a:lnTo>
                  <a:pt x="259079" y="283463"/>
                </a:lnTo>
                <a:close/>
              </a:path>
              <a:path w="338454" h="487679">
                <a:moveTo>
                  <a:pt x="338327" y="283463"/>
                </a:moveTo>
                <a:lnTo>
                  <a:pt x="289560" y="283463"/>
                </a:lnTo>
                <a:lnTo>
                  <a:pt x="289560" y="487680"/>
                </a:lnTo>
                <a:lnTo>
                  <a:pt x="304800" y="487680"/>
                </a:lnTo>
                <a:lnTo>
                  <a:pt x="317753" y="485013"/>
                </a:lnTo>
                <a:lnTo>
                  <a:pt x="328422" y="477774"/>
                </a:lnTo>
                <a:lnTo>
                  <a:pt x="335660" y="467106"/>
                </a:lnTo>
                <a:lnTo>
                  <a:pt x="338327" y="454151"/>
                </a:lnTo>
                <a:lnTo>
                  <a:pt x="338327" y="283463"/>
                </a:lnTo>
                <a:close/>
              </a:path>
              <a:path w="338454" h="487679">
                <a:moveTo>
                  <a:pt x="167640" y="0"/>
                </a:moveTo>
                <a:lnTo>
                  <a:pt x="131492" y="7477"/>
                </a:lnTo>
                <a:lnTo>
                  <a:pt x="102488" y="27812"/>
                </a:lnTo>
                <a:lnTo>
                  <a:pt x="83200" y="57864"/>
                </a:lnTo>
                <a:lnTo>
                  <a:pt x="76200" y="94487"/>
                </a:lnTo>
                <a:lnTo>
                  <a:pt x="79009" y="117109"/>
                </a:lnTo>
                <a:lnTo>
                  <a:pt x="87249" y="138302"/>
                </a:lnTo>
                <a:lnTo>
                  <a:pt x="100631" y="156638"/>
                </a:lnTo>
                <a:lnTo>
                  <a:pt x="118872" y="170687"/>
                </a:lnTo>
                <a:lnTo>
                  <a:pt x="219456" y="170687"/>
                </a:lnTo>
                <a:lnTo>
                  <a:pt x="236410" y="156638"/>
                </a:lnTo>
                <a:lnTo>
                  <a:pt x="249936" y="138302"/>
                </a:lnTo>
                <a:lnTo>
                  <a:pt x="258889" y="117109"/>
                </a:lnTo>
                <a:lnTo>
                  <a:pt x="262127" y="94487"/>
                </a:lnTo>
                <a:lnTo>
                  <a:pt x="254650" y="57864"/>
                </a:lnTo>
                <a:lnTo>
                  <a:pt x="234314" y="27812"/>
                </a:lnTo>
                <a:lnTo>
                  <a:pt x="204263" y="7477"/>
                </a:lnTo>
                <a:lnTo>
                  <a:pt x="167640" y="0"/>
                </a:lnTo>
                <a:close/>
              </a:path>
            </a:pathLst>
          </a:custGeom>
          <a:solidFill>
            <a:srgbClr val="DEDEDE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175808" y="3537370"/>
            <a:ext cx="2509713" cy="349794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986168" marR="4453" indent="-975037" defTabSz="801401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spc="-4" dirty="0">
                <a:latin typeface="Arial"/>
                <a:cs typeface="Arial"/>
              </a:rPr>
              <a:t>Percettori finali nell’area </a:t>
            </a:r>
            <a:r>
              <a:rPr sz="1100" dirty="0">
                <a:latin typeface="Arial"/>
                <a:cs typeface="Arial"/>
              </a:rPr>
              <a:t>del </a:t>
            </a:r>
            <a:r>
              <a:rPr sz="1100" spc="-4" dirty="0">
                <a:latin typeface="Arial"/>
                <a:cs typeface="Arial"/>
              </a:rPr>
              <a:t>programma  operativo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126795" y="2852375"/>
            <a:ext cx="1071325" cy="351249"/>
          </a:xfrm>
          <a:custGeom>
            <a:avLst/>
            <a:gdLst/>
            <a:ahLst/>
            <a:cxnLst/>
            <a:rect l="l" t="t" r="r" b="b"/>
            <a:pathLst>
              <a:path w="1252854" h="387350">
                <a:moveTo>
                  <a:pt x="1252728" y="0"/>
                </a:moveTo>
                <a:lnTo>
                  <a:pt x="0" y="0"/>
                </a:lnTo>
                <a:lnTo>
                  <a:pt x="624839" y="387096"/>
                </a:lnTo>
                <a:lnTo>
                  <a:pt x="1252728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40631" y="1862888"/>
            <a:ext cx="2726367" cy="935175"/>
          </a:xfrm>
          <a:prstGeom prst="rect">
            <a:avLst/>
          </a:prstGeom>
          <a:solidFill>
            <a:srgbClr val="EED3CF"/>
          </a:solidFill>
        </p:spPr>
        <p:txBody>
          <a:bodyPr vert="horz" wrap="square" lIns="0" tIns="87931" rIns="0" bIns="0" rtlCol="0">
            <a:spAutoFit/>
          </a:bodyPr>
          <a:lstStyle/>
          <a:p>
            <a:pPr marL="114644" marR="82923" indent="557" algn="ctr" defTabSz="801401" eaLnBrk="1" fontAlgn="auto" hangingPunct="1">
              <a:spcBef>
                <a:spcPts val="692"/>
              </a:spcBef>
              <a:spcAft>
                <a:spcPts val="0"/>
              </a:spcAft>
            </a:pPr>
            <a:r>
              <a:rPr sz="1100" spc="-13" dirty="0">
                <a:latin typeface="Arial"/>
                <a:cs typeface="Arial"/>
              </a:rPr>
              <a:t>Il </a:t>
            </a:r>
            <a:r>
              <a:rPr sz="1100" spc="-4" dirty="0">
                <a:latin typeface="Arial"/>
                <a:cs typeface="Arial"/>
              </a:rPr>
              <a:t>contributo deve rispettare </a:t>
            </a:r>
            <a:r>
              <a:rPr sz="1100" dirty="0">
                <a:latin typeface="Arial"/>
                <a:cs typeface="Arial"/>
              </a:rPr>
              <a:t>le  </a:t>
            </a:r>
            <a:r>
              <a:rPr sz="1100" spc="-4" dirty="0">
                <a:latin typeface="Arial"/>
                <a:cs typeface="Arial"/>
              </a:rPr>
              <a:t>caratteristiche </a:t>
            </a:r>
            <a:r>
              <a:rPr sz="1100" dirty="0">
                <a:latin typeface="Arial"/>
                <a:cs typeface="Arial"/>
              </a:rPr>
              <a:t>dello </a:t>
            </a:r>
            <a:r>
              <a:rPr sz="1100" spc="-9" dirty="0">
                <a:latin typeface="Arial"/>
                <a:cs typeface="Arial"/>
              </a:rPr>
              <a:t>strumento  </a:t>
            </a:r>
            <a:r>
              <a:rPr sz="1100" spc="-4" dirty="0">
                <a:latin typeface="Arial"/>
                <a:cs typeface="Arial"/>
              </a:rPr>
              <a:t>finanziario </a:t>
            </a:r>
            <a:r>
              <a:rPr sz="1100" dirty="0">
                <a:latin typeface="Arial"/>
                <a:cs typeface="Arial"/>
              </a:rPr>
              <a:t>di </a:t>
            </a:r>
            <a:r>
              <a:rPr sz="1100" spc="-4" dirty="0">
                <a:latin typeface="Arial"/>
                <a:cs typeface="Arial"/>
              </a:rPr>
              <a:t>garanzia EaSI (che  </a:t>
            </a:r>
            <a:r>
              <a:rPr sz="1100" dirty="0">
                <a:latin typeface="Arial"/>
                <a:cs typeface="Arial"/>
              </a:rPr>
              <a:t>debbono </a:t>
            </a:r>
            <a:r>
              <a:rPr sz="1100" spc="-4" dirty="0">
                <a:latin typeface="Arial"/>
                <a:cs typeface="Arial"/>
              </a:rPr>
              <a:t>essere replicate nell’accordo</a:t>
            </a:r>
            <a:r>
              <a:rPr sz="1100" spc="-7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di  </a:t>
            </a:r>
            <a:r>
              <a:rPr sz="1100" spc="-4" dirty="0">
                <a:latin typeface="Arial"/>
                <a:cs typeface="Arial"/>
              </a:rPr>
              <a:t>finanziamento)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250621" y="3213334"/>
            <a:ext cx="3293795" cy="1492330"/>
          </a:xfrm>
          <a:prstGeom prst="rect">
            <a:avLst/>
          </a:prstGeom>
        </p:spPr>
        <p:txBody>
          <a:bodyPr vert="horz" wrap="square" lIns="0" tIns="106297" rIns="0" bIns="0" rtlCol="0">
            <a:spAutoFit/>
          </a:bodyPr>
          <a:lstStyle/>
          <a:p>
            <a:pPr marL="10574" defTabSz="801401" eaLnBrk="1" fontAlgn="auto" hangingPunct="1">
              <a:spcBef>
                <a:spcPts val="837"/>
              </a:spcBef>
              <a:spcAft>
                <a:spcPts val="0"/>
              </a:spcAft>
              <a:buClr>
                <a:srgbClr val="FFC000"/>
              </a:buClr>
              <a:buSzPct val="107142"/>
              <a:tabLst>
                <a:tab pos="166403" algn="l"/>
              </a:tabLst>
            </a:pPr>
            <a:r>
              <a:rPr sz="1200" b="0" spc="-13" dirty="0">
                <a:latin typeface="Arial"/>
                <a:cs typeface="Arial"/>
              </a:rPr>
              <a:t>Funzionamento del prodotto </a:t>
            </a:r>
            <a:r>
              <a:rPr sz="1200" b="0" spc="-9" dirty="0">
                <a:latin typeface="Arial"/>
                <a:cs typeface="Arial"/>
              </a:rPr>
              <a:t>di</a:t>
            </a:r>
            <a:r>
              <a:rPr sz="1200" b="0" spc="153" dirty="0">
                <a:latin typeface="Arial"/>
                <a:cs typeface="Arial"/>
              </a:rPr>
              <a:t> </a:t>
            </a:r>
            <a:r>
              <a:rPr sz="1200" b="0" spc="-13" dirty="0">
                <a:latin typeface="Arial"/>
                <a:cs typeface="Arial"/>
              </a:rPr>
              <a:t>garanzia</a:t>
            </a:r>
            <a:endParaRPr sz="1200" b="0" dirty="0">
              <a:latin typeface="Arial"/>
              <a:cs typeface="Arial"/>
            </a:endParaRPr>
          </a:p>
          <a:p>
            <a:pPr marL="10574" defTabSz="801401" eaLnBrk="1" fontAlgn="auto" hangingPunct="1">
              <a:spcBef>
                <a:spcPts val="947"/>
              </a:spcBef>
              <a:spcAft>
                <a:spcPts val="0"/>
              </a:spcAft>
              <a:buClr>
                <a:srgbClr val="FFC000"/>
              </a:buClr>
              <a:buSzPct val="107142"/>
              <a:tabLst>
                <a:tab pos="166403" algn="l"/>
              </a:tabLst>
            </a:pPr>
            <a:r>
              <a:rPr sz="1200" b="0" spc="-9" dirty="0">
                <a:latin typeface="Arial"/>
                <a:cs typeface="Arial"/>
              </a:rPr>
              <a:t>Criteri di eleggibilità </a:t>
            </a:r>
            <a:r>
              <a:rPr sz="1200" b="0" spc="-4" dirty="0">
                <a:latin typeface="Arial"/>
                <a:cs typeface="Arial"/>
              </a:rPr>
              <a:t>e </a:t>
            </a:r>
            <a:r>
              <a:rPr sz="1200" b="0" spc="-9" dirty="0">
                <a:latin typeface="Arial"/>
                <a:cs typeface="Arial"/>
              </a:rPr>
              <a:t>strategia di</a:t>
            </a:r>
            <a:r>
              <a:rPr sz="1200" b="0" spc="123" dirty="0">
                <a:latin typeface="Arial"/>
                <a:cs typeface="Arial"/>
              </a:rPr>
              <a:t> </a:t>
            </a:r>
            <a:r>
              <a:rPr sz="1200" b="0" spc="-9" dirty="0">
                <a:latin typeface="Arial"/>
                <a:cs typeface="Arial"/>
              </a:rPr>
              <a:t>investimento</a:t>
            </a:r>
            <a:endParaRPr sz="1200" b="0" dirty="0">
              <a:latin typeface="Arial"/>
              <a:cs typeface="Arial"/>
            </a:endParaRPr>
          </a:p>
          <a:p>
            <a:pPr marL="10574" defTabSz="801401" eaLnBrk="1" fontAlgn="auto" hangingPunct="1">
              <a:spcBef>
                <a:spcPts val="947"/>
              </a:spcBef>
              <a:spcAft>
                <a:spcPts val="0"/>
              </a:spcAft>
              <a:buClr>
                <a:srgbClr val="FFC000"/>
              </a:buClr>
              <a:buSzPct val="107142"/>
              <a:tabLst>
                <a:tab pos="166403" algn="l"/>
              </a:tabLst>
            </a:pPr>
            <a:r>
              <a:rPr sz="1200" b="0" spc="-9" dirty="0">
                <a:latin typeface="Arial"/>
                <a:cs typeface="Arial"/>
              </a:rPr>
              <a:t>Percettori finali (slide</a:t>
            </a:r>
            <a:r>
              <a:rPr sz="1200" b="0" spc="70" dirty="0">
                <a:latin typeface="Arial"/>
                <a:cs typeface="Arial"/>
              </a:rPr>
              <a:t> </a:t>
            </a:r>
            <a:r>
              <a:rPr sz="1200" b="0" spc="-13" dirty="0">
                <a:latin typeface="Arial"/>
                <a:cs typeface="Arial"/>
              </a:rPr>
              <a:t>seguente)</a:t>
            </a:r>
            <a:endParaRPr sz="1200" b="0" dirty="0">
              <a:latin typeface="Arial"/>
              <a:cs typeface="Arial"/>
            </a:endParaRPr>
          </a:p>
          <a:p>
            <a:pPr marL="10574" defTabSz="801401" eaLnBrk="1" fontAlgn="auto" hangingPunct="1">
              <a:spcBef>
                <a:spcPts val="947"/>
              </a:spcBef>
              <a:spcAft>
                <a:spcPts val="0"/>
              </a:spcAft>
              <a:buClr>
                <a:srgbClr val="FFC000"/>
              </a:buClr>
              <a:buSzPct val="107142"/>
              <a:tabLst>
                <a:tab pos="166403" algn="l"/>
              </a:tabLst>
            </a:pPr>
            <a:r>
              <a:rPr sz="1200" b="0" spc="-13" dirty="0">
                <a:latin typeface="Arial"/>
                <a:cs typeface="Arial"/>
              </a:rPr>
              <a:t>Importi </a:t>
            </a:r>
            <a:r>
              <a:rPr sz="1200" b="0" spc="-4" dirty="0">
                <a:latin typeface="Arial"/>
                <a:cs typeface="Arial"/>
              </a:rPr>
              <a:t>massimi </a:t>
            </a:r>
            <a:r>
              <a:rPr sz="1200" b="0" spc="-13" dirty="0">
                <a:latin typeface="Arial"/>
                <a:cs typeface="Arial"/>
              </a:rPr>
              <a:t>per </a:t>
            </a:r>
            <a:r>
              <a:rPr sz="1200" b="0" spc="-9" dirty="0">
                <a:latin typeface="Arial"/>
                <a:cs typeface="Arial"/>
              </a:rPr>
              <a:t>ciascun </a:t>
            </a:r>
            <a:r>
              <a:rPr sz="1200" b="0" spc="-13" dirty="0">
                <a:latin typeface="Arial"/>
                <a:cs typeface="Arial"/>
              </a:rPr>
              <a:t>percettore</a:t>
            </a:r>
            <a:r>
              <a:rPr sz="1200" b="0" spc="167" dirty="0">
                <a:latin typeface="Arial"/>
                <a:cs typeface="Arial"/>
              </a:rPr>
              <a:t> </a:t>
            </a:r>
            <a:r>
              <a:rPr sz="1200" b="0" spc="-9" dirty="0">
                <a:latin typeface="Arial"/>
                <a:cs typeface="Arial"/>
              </a:rPr>
              <a:t>finale</a:t>
            </a:r>
            <a:endParaRPr sz="1200" b="0" dirty="0">
              <a:latin typeface="Arial"/>
              <a:cs typeface="Arial"/>
            </a:endParaRPr>
          </a:p>
          <a:p>
            <a:pPr marL="10574" defTabSz="801401" eaLnBrk="1" fontAlgn="auto" hangingPunct="1">
              <a:spcBef>
                <a:spcPts val="947"/>
              </a:spcBef>
              <a:spcAft>
                <a:spcPts val="0"/>
              </a:spcAft>
              <a:buClr>
                <a:srgbClr val="FFC000"/>
              </a:buClr>
              <a:buSzPct val="107142"/>
              <a:tabLst>
                <a:tab pos="166403" algn="l"/>
              </a:tabLst>
            </a:pPr>
            <a:r>
              <a:rPr sz="1200" b="0" spc="-13" dirty="0">
                <a:latin typeface="Arial"/>
                <a:cs typeface="Arial"/>
              </a:rPr>
              <a:t>Tipologia </a:t>
            </a:r>
            <a:r>
              <a:rPr sz="1200" b="0" spc="-9" dirty="0">
                <a:latin typeface="Arial"/>
                <a:cs typeface="Arial"/>
              </a:rPr>
              <a:t>di</a:t>
            </a:r>
            <a:r>
              <a:rPr sz="1200" b="0" spc="35" dirty="0">
                <a:latin typeface="Arial"/>
                <a:cs typeface="Arial"/>
              </a:rPr>
              <a:t> </a:t>
            </a:r>
            <a:r>
              <a:rPr sz="1200" b="0" spc="-9" dirty="0">
                <a:latin typeface="Arial"/>
                <a:cs typeface="Arial"/>
              </a:rPr>
              <a:t>spesa</a:t>
            </a:r>
            <a:endParaRPr sz="1200" b="0" dirty="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393414" y="4145894"/>
            <a:ext cx="83621" cy="655282"/>
          </a:xfrm>
          <a:custGeom>
            <a:avLst/>
            <a:gdLst/>
            <a:ahLst/>
            <a:cxnLst/>
            <a:rect l="l" t="t" r="r" b="b"/>
            <a:pathLst>
              <a:path w="97790" h="722629">
                <a:moveTo>
                  <a:pt x="6096" y="630936"/>
                </a:moveTo>
                <a:lnTo>
                  <a:pt x="3048" y="630936"/>
                </a:lnTo>
                <a:lnTo>
                  <a:pt x="0" y="633984"/>
                </a:lnTo>
                <a:lnTo>
                  <a:pt x="0" y="640080"/>
                </a:lnTo>
                <a:lnTo>
                  <a:pt x="48767" y="722376"/>
                </a:lnTo>
                <a:lnTo>
                  <a:pt x="54186" y="713232"/>
                </a:lnTo>
                <a:lnTo>
                  <a:pt x="45720" y="713232"/>
                </a:lnTo>
                <a:lnTo>
                  <a:pt x="45720" y="699298"/>
                </a:lnTo>
                <a:lnTo>
                  <a:pt x="9144" y="633984"/>
                </a:lnTo>
                <a:lnTo>
                  <a:pt x="6096" y="630936"/>
                </a:lnTo>
                <a:close/>
              </a:path>
              <a:path w="97790" h="722629">
                <a:moveTo>
                  <a:pt x="54863" y="693855"/>
                </a:moveTo>
                <a:lnTo>
                  <a:pt x="48767" y="704741"/>
                </a:lnTo>
                <a:lnTo>
                  <a:pt x="51815" y="710184"/>
                </a:lnTo>
                <a:lnTo>
                  <a:pt x="45720" y="710184"/>
                </a:lnTo>
                <a:lnTo>
                  <a:pt x="45720" y="713232"/>
                </a:lnTo>
                <a:lnTo>
                  <a:pt x="54186" y="713232"/>
                </a:lnTo>
                <a:lnTo>
                  <a:pt x="54863" y="712088"/>
                </a:lnTo>
                <a:lnTo>
                  <a:pt x="54863" y="710184"/>
                </a:lnTo>
                <a:lnTo>
                  <a:pt x="51815" y="710184"/>
                </a:lnTo>
                <a:lnTo>
                  <a:pt x="48767" y="704741"/>
                </a:lnTo>
                <a:lnTo>
                  <a:pt x="54863" y="704741"/>
                </a:lnTo>
                <a:lnTo>
                  <a:pt x="54863" y="693855"/>
                </a:lnTo>
                <a:close/>
              </a:path>
              <a:path w="97790" h="722629">
                <a:moveTo>
                  <a:pt x="54863" y="712088"/>
                </a:moveTo>
                <a:lnTo>
                  <a:pt x="54186" y="713232"/>
                </a:lnTo>
                <a:lnTo>
                  <a:pt x="54863" y="713232"/>
                </a:lnTo>
                <a:lnTo>
                  <a:pt x="54863" y="712088"/>
                </a:lnTo>
                <a:close/>
              </a:path>
              <a:path w="97790" h="722629">
                <a:moveTo>
                  <a:pt x="94487" y="630936"/>
                </a:moveTo>
                <a:lnTo>
                  <a:pt x="91439" y="630936"/>
                </a:lnTo>
                <a:lnTo>
                  <a:pt x="88391" y="633984"/>
                </a:lnTo>
                <a:lnTo>
                  <a:pt x="54863" y="693855"/>
                </a:lnTo>
                <a:lnTo>
                  <a:pt x="54863" y="712088"/>
                </a:lnTo>
                <a:lnTo>
                  <a:pt x="97535" y="640080"/>
                </a:lnTo>
                <a:lnTo>
                  <a:pt x="97535" y="633984"/>
                </a:lnTo>
                <a:lnTo>
                  <a:pt x="94487" y="630936"/>
                </a:lnTo>
                <a:close/>
              </a:path>
              <a:path w="97790" h="722629">
                <a:moveTo>
                  <a:pt x="45720" y="699298"/>
                </a:moveTo>
                <a:lnTo>
                  <a:pt x="45720" y="710184"/>
                </a:lnTo>
                <a:lnTo>
                  <a:pt x="48768" y="704741"/>
                </a:lnTo>
                <a:lnTo>
                  <a:pt x="45720" y="699298"/>
                </a:lnTo>
                <a:close/>
              </a:path>
              <a:path w="97790" h="722629">
                <a:moveTo>
                  <a:pt x="54863" y="0"/>
                </a:moveTo>
                <a:lnTo>
                  <a:pt x="45720" y="0"/>
                </a:lnTo>
                <a:lnTo>
                  <a:pt x="45720" y="699298"/>
                </a:lnTo>
                <a:lnTo>
                  <a:pt x="48767" y="704741"/>
                </a:lnTo>
                <a:lnTo>
                  <a:pt x="54863" y="693855"/>
                </a:lnTo>
                <a:lnTo>
                  <a:pt x="54863" y="0"/>
                </a:lnTo>
                <a:close/>
              </a:path>
            </a:pathLst>
          </a:custGeom>
          <a:solidFill>
            <a:srgbClr val="B6B6B6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50622" y="5480413"/>
            <a:ext cx="2769808" cy="564114"/>
          </a:xfrm>
          <a:prstGeom prst="rect">
            <a:avLst/>
          </a:prstGeom>
        </p:spPr>
        <p:txBody>
          <a:bodyPr vert="horz" wrap="square" lIns="0" tIns="10018" rIns="0" bIns="0" rtlCol="0">
            <a:spAutoFit/>
          </a:bodyPr>
          <a:lstStyle/>
          <a:p>
            <a:pPr marL="11131" marR="4453" indent="-3896" algn="ctr" defTabSz="801401" eaLnBrk="1" fontAlgn="auto" hangingPunct="1">
              <a:spcBef>
                <a:spcPts val="79"/>
              </a:spcBef>
              <a:spcAft>
                <a:spcPts val="0"/>
              </a:spcAft>
            </a:pPr>
            <a:r>
              <a:rPr sz="1200" i="1" spc="-13" dirty="0">
                <a:latin typeface="Arial"/>
                <a:cs typeface="Arial"/>
              </a:rPr>
              <a:t>Investimenti </a:t>
            </a:r>
            <a:r>
              <a:rPr sz="1200" i="1" spc="-4" dirty="0">
                <a:latin typeface="Arial"/>
                <a:cs typeface="Arial"/>
              </a:rPr>
              <a:t>in </a:t>
            </a:r>
            <a:r>
              <a:rPr sz="1200" i="1" spc="-9" dirty="0">
                <a:latin typeface="Arial"/>
                <a:cs typeface="Arial"/>
              </a:rPr>
              <a:t>asset </a:t>
            </a:r>
            <a:r>
              <a:rPr sz="1200" i="1" spc="-13" dirty="0">
                <a:latin typeface="Arial"/>
                <a:cs typeface="Arial"/>
              </a:rPr>
              <a:t>materiali </a:t>
            </a:r>
            <a:r>
              <a:rPr sz="1200" i="1" spc="-4" dirty="0">
                <a:latin typeface="Arial"/>
                <a:cs typeface="Arial"/>
              </a:rPr>
              <a:t>e  </a:t>
            </a:r>
            <a:r>
              <a:rPr sz="1200" i="1" spc="-13" dirty="0">
                <a:latin typeface="Arial"/>
                <a:cs typeface="Arial"/>
              </a:rPr>
              <a:t>immateriali, </a:t>
            </a:r>
            <a:r>
              <a:rPr sz="1200" i="1" spc="-9" dirty="0">
                <a:latin typeface="Arial"/>
                <a:cs typeface="Arial"/>
              </a:rPr>
              <a:t>capitale circolante </a:t>
            </a:r>
            <a:r>
              <a:rPr sz="1200" i="1" spc="-4" dirty="0">
                <a:latin typeface="Arial"/>
                <a:cs typeface="Arial"/>
              </a:rPr>
              <a:t>ivi  </a:t>
            </a:r>
            <a:r>
              <a:rPr sz="1200" i="1" spc="-9" dirty="0">
                <a:latin typeface="Arial"/>
                <a:cs typeface="Arial"/>
              </a:rPr>
              <a:t>incluso </a:t>
            </a:r>
            <a:r>
              <a:rPr sz="1200" i="1" spc="-13" dirty="0">
                <a:latin typeface="Arial"/>
                <a:cs typeface="Arial"/>
              </a:rPr>
              <a:t>per finanziare </a:t>
            </a:r>
            <a:r>
              <a:rPr sz="1200" i="1" spc="-9" dirty="0">
                <a:latin typeface="Arial"/>
                <a:cs typeface="Arial"/>
              </a:rPr>
              <a:t>costi di</a:t>
            </a:r>
            <a:r>
              <a:rPr sz="1200" i="1" spc="149" dirty="0">
                <a:latin typeface="Arial"/>
                <a:cs typeface="Arial"/>
              </a:rPr>
              <a:t> </a:t>
            </a:r>
            <a:r>
              <a:rPr sz="1200" i="1" spc="-9" dirty="0">
                <a:latin typeface="Arial"/>
                <a:cs typeface="Arial"/>
              </a:rPr>
              <a:t>start-up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26019" y="4888932"/>
            <a:ext cx="2098309" cy="658132"/>
          </a:xfrm>
          <a:prstGeom prst="rect">
            <a:avLst/>
          </a:prstGeom>
        </p:spPr>
        <p:txBody>
          <a:bodyPr vert="horz" wrap="square" lIns="0" tIns="11687" rIns="0" bIns="0" rtlCol="0">
            <a:spAutoFit/>
          </a:bodyPr>
          <a:lstStyle/>
          <a:p>
            <a:pPr marR="4453" indent="-619972" algn="ctr" defTabSz="801401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1400" b="0" i="1" spc="-4" dirty="0">
                <a:latin typeface="Arial"/>
                <a:cs typeface="Arial"/>
              </a:rPr>
              <a:t>Ritorno geografico </a:t>
            </a:r>
            <a:r>
              <a:rPr sz="1400" b="0" i="1" dirty="0">
                <a:latin typeface="Arial"/>
                <a:cs typeface="Arial"/>
              </a:rPr>
              <a:t>con </a:t>
            </a:r>
            <a:r>
              <a:rPr lang="it-IT" sz="1400" b="0" i="1" dirty="0" smtClean="0">
                <a:latin typeface="Arial"/>
                <a:cs typeface="Arial"/>
              </a:rPr>
              <a:t>numerosità elevata dei potenziali percettori finali</a:t>
            </a:r>
            <a:endParaRPr sz="1400" b="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577697" y="4864515"/>
            <a:ext cx="83621" cy="652403"/>
          </a:xfrm>
          <a:custGeom>
            <a:avLst/>
            <a:gdLst/>
            <a:ahLst/>
            <a:cxnLst/>
            <a:rect l="l" t="t" r="r" b="b"/>
            <a:pathLst>
              <a:path w="97789" h="719454">
                <a:moveTo>
                  <a:pt x="42671" y="690807"/>
                </a:moveTo>
                <a:lnTo>
                  <a:pt x="42671" y="709040"/>
                </a:lnTo>
                <a:lnTo>
                  <a:pt x="48767" y="719327"/>
                </a:lnTo>
                <a:lnTo>
                  <a:pt x="54863" y="709040"/>
                </a:lnTo>
                <a:lnTo>
                  <a:pt x="54863" y="707135"/>
                </a:lnTo>
                <a:lnTo>
                  <a:pt x="45719" y="707135"/>
                </a:lnTo>
                <a:lnTo>
                  <a:pt x="48767" y="701693"/>
                </a:lnTo>
                <a:lnTo>
                  <a:pt x="42671" y="690807"/>
                </a:lnTo>
                <a:close/>
              </a:path>
              <a:path w="97789" h="719454">
                <a:moveTo>
                  <a:pt x="42671" y="709040"/>
                </a:moveTo>
                <a:lnTo>
                  <a:pt x="42671" y="710183"/>
                </a:lnTo>
                <a:lnTo>
                  <a:pt x="43349" y="710183"/>
                </a:lnTo>
                <a:lnTo>
                  <a:pt x="42671" y="709040"/>
                </a:lnTo>
                <a:close/>
              </a:path>
              <a:path w="97789" h="719454">
                <a:moveTo>
                  <a:pt x="54863" y="709040"/>
                </a:moveTo>
                <a:lnTo>
                  <a:pt x="54186" y="710183"/>
                </a:lnTo>
                <a:lnTo>
                  <a:pt x="54863" y="710183"/>
                </a:lnTo>
                <a:lnTo>
                  <a:pt x="54863" y="709040"/>
                </a:lnTo>
                <a:close/>
              </a:path>
              <a:path w="97789" h="719454">
                <a:moveTo>
                  <a:pt x="9143" y="630935"/>
                </a:moveTo>
                <a:lnTo>
                  <a:pt x="0" y="630935"/>
                </a:lnTo>
                <a:lnTo>
                  <a:pt x="0" y="637031"/>
                </a:lnTo>
                <a:lnTo>
                  <a:pt x="42671" y="709040"/>
                </a:lnTo>
                <a:lnTo>
                  <a:pt x="42671" y="690807"/>
                </a:lnTo>
                <a:lnTo>
                  <a:pt x="9143" y="630935"/>
                </a:lnTo>
                <a:close/>
              </a:path>
              <a:path w="97789" h="719454">
                <a:moveTo>
                  <a:pt x="97535" y="630935"/>
                </a:moveTo>
                <a:lnTo>
                  <a:pt x="88391" y="630935"/>
                </a:lnTo>
                <a:lnTo>
                  <a:pt x="54863" y="690807"/>
                </a:lnTo>
                <a:lnTo>
                  <a:pt x="54863" y="709040"/>
                </a:lnTo>
                <a:lnTo>
                  <a:pt x="97535" y="637031"/>
                </a:lnTo>
                <a:lnTo>
                  <a:pt x="97535" y="630935"/>
                </a:lnTo>
                <a:close/>
              </a:path>
              <a:path w="97789" h="719454">
                <a:moveTo>
                  <a:pt x="48767" y="701693"/>
                </a:moveTo>
                <a:lnTo>
                  <a:pt x="45719" y="707135"/>
                </a:lnTo>
                <a:lnTo>
                  <a:pt x="51815" y="707135"/>
                </a:lnTo>
                <a:lnTo>
                  <a:pt x="48767" y="701693"/>
                </a:lnTo>
                <a:close/>
              </a:path>
              <a:path w="97789" h="719454">
                <a:moveTo>
                  <a:pt x="54863" y="690807"/>
                </a:moveTo>
                <a:lnTo>
                  <a:pt x="48767" y="701693"/>
                </a:lnTo>
                <a:lnTo>
                  <a:pt x="51815" y="707135"/>
                </a:lnTo>
                <a:lnTo>
                  <a:pt x="54863" y="707135"/>
                </a:lnTo>
                <a:lnTo>
                  <a:pt x="54863" y="690807"/>
                </a:lnTo>
                <a:close/>
              </a:path>
              <a:path w="97789" h="719454">
                <a:moveTo>
                  <a:pt x="54863" y="0"/>
                </a:moveTo>
                <a:lnTo>
                  <a:pt x="42671" y="0"/>
                </a:lnTo>
                <a:lnTo>
                  <a:pt x="42671" y="690807"/>
                </a:lnTo>
                <a:lnTo>
                  <a:pt x="48767" y="701693"/>
                </a:lnTo>
                <a:lnTo>
                  <a:pt x="54863" y="690807"/>
                </a:lnTo>
                <a:lnTo>
                  <a:pt x="54863" y="0"/>
                </a:lnTo>
                <a:close/>
              </a:path>
              <a:path w="97789" h="719454">
                <a:moveTo>
                  <a:pt x="3047" y="627887"/>
                </a:moveTo>
                <a:lnTo>
                  <a:pt x="3047" y="630935"/>
                </a:lnTo>
                <a:lnTo>
                  <a:pt x="6095" y="630935"/>
                </a:lnTo>
                <a:lnTo>
                  <a:pt x="3047" y="627887"/>
                </a:lnTo>
                <a:close/>
              </a:path>
              <a:path w="97789" h="719454">
                <a:moveTo>
                  <a:pt x="94487" y="627887"/>
                </a:moveTo>
                <a:lnTo>
                  <a:pt x="91439" y="630935"/>
                </a:lnTo>
                <a:lnTo>
                  <a:pt x="94487" y="630935"/>
                </a:lnTo>
                <a:lnTo>
                  <a:pt x="94487" y="627887"/>
                </a:lnTo>
                <a:close/>
              </a:path>
            </a:pathLst>
          </a:custGeom>
          <a:solidFill>
            <a:srgbClr val="B6B6B6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9" name="Immagine 28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30" name="image3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54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36429" y="6730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bject 11"/>
          <p:cNvSpPr/>
          <p:nvPr/>
        </p:nvSpPr>
        <p:spPr>
          <a:xfrm>
            <a:off x="1979712" y="2487430"/>
            <a:ext cx="1812586" cy="641843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DEA9A2">
              <a:alpha val="85000"/>
            </a:srgbClr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11"/>
          <p:cNvSpPr/>
          <p:nvPr/>
        </p:nvSpPr>
        <p:spPr>
          <a:xfrm>
            <a:off x="2975438" y="3214481"/>
            <a:ext cx="1812586" cy="499231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DEA9A2">
              <a:alpha val="70000"/>
            </a:srgbClr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7300" y="260648"/>
            <a:ext cx="8229600" cy="626793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1131" algn="ctr">
              <a:spcBef>
                <a:spcPts val="88"/>
              </a:spcBef>
            </a:pP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</a:t>
            </a:r>
            <a:r>
              <a:rPr sz="2000" b="1" spc="-3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necessari</a:t>
            </a:r>
          </a:p>
          <a:p>
            <a:pPr marL="11131" algn="ctr"/>
            <a:r>
              <a:rPr sz="2000" b="1" i="1" spc="-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Iter </a:t>
            </a:r>
            <a:r>
              <a:rPr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dalla </a:t>
            </a:r>
            <a:r>
              <a:rPr sz="20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decisione</a:t>
            </a:r>
            <a:r>
              <a:rPr sz="2000" b="1" i="1" spc="-88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i="1" spc="-4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all’attuazione</a:t>
            </a:r>
            <a:endParaRPr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43491" y="1934291"/>
            <a:ext cx="931776" cy="179954"/>
          </a:xfrm>
          <a:prstGeom prst="rect">
            <a:avLst/>
          </a:prstGeom>
        </p:spPr>
        <p:txBody>
          <a:bodyPr vert="horz" wrap="square" lIns="0" tIns="10574" rIns="0" bIns="0" rtlCol="0">
            <a:spAutoFit/>
          </a:bodyPr>
          <a:lstStyle/>
          <a:p>
            <a:pPr marL="11131" defTabSz="801401" eaLnBrk="1" fontAlgn="auto" hangingPunct="1">
              <a:spcBef>
                <a:spcPts val="83"/>
              </a:spcBef>
              <a:spcAft>
                <a:spcPts val="0"/>
              </a:spcAft>
            </a:pPr>
            <a:r>
              <a:rPr sz="1100" spc="-13" dirty="0">
                <a:solidFill>
                  <a:srgbClr val="FFFFFF"/>
                </a:solidFill>
                <a:latin typeface="Calibri"/>
                <a:cs typeface="Calibri"/>
              </a:rPr>
              <a:t>Verifica</a:t>
            </a:r>
            <a:r>
              <a:rPr sz="1100" spc="-3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00" spc="-9" dirty="0">
                <a:solidFill>
                  <a:srgbClr val="FFFFFF"/>
                </a:solidFill>
                <a:latin typeface="Calibri"/>
                <a:cs typeface="Calibri"/>
              </a:rPr>
              <a:t>ex-ante</a:t>
            </a:r>
            <a:endParaRPr sz="1100" b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31865" y="2531298"/>
            <a:ext cx="1599114" cy="597975"/>
          </a:xfrm>
          <a:prstGeom prst="rect">
            <a:avLst/>
          </a:prstGeom>
        </p:spPr>
        <p:txBody>
          <a:bodyPr vert="horz" wrap="square" lIns="0" tIns="33392" rIns="0" bIns="0" rtlCol="0">
            <a:spAutoFit/>
          </a:bodyPr>
          <a:lstStyle/>
          <a:p>
            <a:pPr marL="10574" marR="4453" indent="4453" algn="ctr" defTabSz="801401" eaLnBrk="1" fontAlgn="auto" hangingPunct="1">
              <a:lnSpc>
                <a:spcPts val="1096"/>
              </a:lnSpc>
              <a:spcBef>
                <a:spcPts val="263"/>
              </a:spcBef>
              <a:spcAft>
                <a:spcPts val="0"/>
              </a:spcAft>
            </a:pPr>
            <a:r>
              <a:rPr sz="1100" spc="-4" dirty="0">
                <a:latin typeface="Arial"/>
                <a:cs typeface="Arial"/>
              </a:rPr>
              <a:t>Decisione dell’AdG </a:t>
            </a:r>
            <a:r>
              <a:rPr sz="1100" dirty="0">
                <a:latin typeface="Arial"/>
                <a:cs typeface="Arial"/>
              </a:rPr>
              <a:t>di  </a:t>
            </a:r>
            <a:r>
              <a:rPr sz="1100" spc="-4" dirty="0">
                <a:latin typeface="Arial"/>
                <a:cs typeface="Arial"/>
              </a:rPr>
              <a:t>contribuire </a:t>
            </a:r>
            <a:r>
              <a:rPr sz="1100" dirty="0">
                <a:latin typeface="Arial"/>
                <a:cs typeface="Arial"/>
              </a:rPr>
              <a:t>al</a:t>
            </a:r>
            <a:r>
              <a:rPr sz="1100" spc="-70" dirty="0">
                <a:latin typeface="Arial"/>
                <a:cs typeface="Arial"/>
              </a:rPr>
              <a:t> </a:t>
            </a:r>
            <a:r>
              <a:rPr sz="1100" spc="-4" dirty="0">
                <a:latin typeface="Arial"/>
                <a:cs typeface="Arial"/>
              </a:rPr>
              <a:t>programma  EaSI </a:t>
            </a:r>
            <a:r>
              <a:rPr sz="1100" dirty="0">
                <a:latin typeface="Arial"/>
                <a:cs typeface="Arial"/>
              </a:rPr>
              <a:t>ex </a:t>
            </a:r>
            <a:r>
              <a:rPr sz="1100" spc="-4" dirty="0">
                <a:latin typeface="Arial"/>
                <a:cs typeface="Arial"/>
              </a:rPr>
              <a:t>art.</a:t>
            </a:r>
            <a:r>
              <a:rPr sz="1100" spc="-18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38(1)(a)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432584" y="3836333"/>
            <a:ext cx="594577" cy="552786"/>
          </a:xfrm>
          <a:custGeom>
            <a:avLst/>
            <a:gdLst/>
            <a:ahLst/>
            <a:cxnLst/>
            <a:rect l="l" t="t" r="r" b="b"/>
            <a:pathLst>
              <a:path w="695325" h="609600">
                <a:moveTo>
                  <a:pt x="201168" y="0"/>
                </a:moveTo>
                <a:lnTo>
                  <a:pt x="0" y="0"/>
                </a:lnTo>
                <a:lnTo>
                  <a:pt x="0" y="557784"/>
                </a:lnTo>
                <a:lnTo>
                  <a:pt x="475488" y="557784"/>
                </a:lnTo>
                <a:lnTo>
                  <a:pt x="475488" y="609600"/>
                </a:lnTo>
                <a:lnTo>
                  <a:pt x="694944" y="457200"/>
                </a:lnTo>
                <a:lnTo>
                  <a:pt x="550103" y="356616"/>
                </a:lnTo>
                <a:lnTo>
                  <a:pt x="201168" y="356616"/>
                </a:lnTo>
                <a:lnTo>
                  <a:pt x="201168" y="0"/>
                </a:lnTo>
                <a:close/>
              </a:path>
              <a:path w="695325" h="609600">
                <a:moveTo>
                  <a:pt x="475488" y="304800"/>
                </a:moveTo>
                <a:lnTo>
                  <a:pt x="475488" y="356616"/>
                </a:lnTo>
                <a:lnTo>
                  <a:pt x="550103" y="356616"/>
                </a:lnTo>
                <a:lnTo>
                  <a:pt x="475488" y="30480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422157" y="3825279"/>
            <a:ext cx="623356" cy="586183"/>
          </a:xfrm>
          <a:custGeom>
            <a:avLst/>
            <a:gdLst/>
            <a:ahLst/>
            <a:cxnLst/>
            <a:rect l="l" t="t" r="r" b="b"/>
            <a:pathLst>
              <a:path w="728979" h="646429">
                <a:moveTo>
                  <a:pt x="475488" y="569976"/>
                </a:moveTo>
                <a:lnTo>
                  <a:pt x="475488" y="646176"/>
                </a:lnTo>
                <a:lnTo>
                  <a:pt x="510382" y="621791"/>
                </a:lnTo>
                <a:lnTo>
                  <a:pt x="499872" y="621791"/>
                </a:lnTo>
                <a:lnTo>
                  <a:pt x="481584" y="612647"/>
                </a:lnTo>
                <a:lnTo>
                  <a:pt x="499872" y="599769"/>
                </a:lnTo>
                <a:lnTo>
                  <a:pt x="499872" y="582167"/>
                </a:lnTo>
                <a:lnTo>
                  <a:pt x="487679" y="582167"/>
                </a:lnTo>
                <a:lnTo>
                  <a:pt x="475488" y="569976"/>
                </a:lnTo>
                <a:close/>
              </a:path>
              <a:path w="728979" h="646429">
                <a:moveTo>
                  <a:pt x="499872" y="599769"/>
                </a:moveTo>
                <a:lnTo>
                  <a:pt x="481584" y="612647"/>
                </a:lnTo>
                <a:lnTo>
                  <a:pt x="499872" y="621791"/>
                </a:lnTo>
                <a:lnTo>
                  <a:pt x="499872" y="599769"/>
                </a:lnTo>
                <a:close/>
              </a:path>
              <a:path w="728979" h="646429">
                <a:moveTo>
                  <a:pt x="685007" y="469391"/>
                </a:moveTo>
                <a:lnTo>
                  <a:pt x="499872" y="599769"/>
                </a:lnTo>
                <a:lnTo>
                  <a:pt x="499872" y="621791"/>
                </a:lnTo>
                <a:lnTo>
                  <a:pt x="510382" y="621791"/>
                </a:lnTo>
                <a:lnTo>
                  <a:pt x="715386" y="478535"/>
                </a:lnTo>
                <a:lnTo>
                  <a:pt x="697991" y="478535"/>
                </a:lnTo>
                <a:lnTo>
                  <a:pt x="685007" y="469391"/>
                </a:lnTo>
                <a:close/>
              </a:path>
              <a:path w="728979" h="646429">
                <a:moveTo>
                  <a:pt x="225551" y="0"/>
                </a:moveTo>
                <a:lnTo>
                  <a:pt x="0" y="0"/>
                </a:lnTo>
                <a:lnTo>
                  <a:pt x="0" y="582167"/>
                </a:lnTo>
                <a:lnTo>
                  <a:pt x="475488" y="582167"/>
                </a:lnTo>
                <a:lnTo>
                  <a:pt x="475488" y="569976"/>
                </a:lnTo>
                <a:lnTo>
                  <a:pt x="24384" y="569976"/>
                </a:lnTo>
                <a:lnTo>
                  <a:pt x="12191" y="557783"/>
                </a:lnTo>
                <a:lnTo>
                  <a:pt x="24384" y="557783"/>
                </a:lnTo>
                <a:lnTo>
                  <a:pt x="24384" y="24383"/>
                </a:lnTo>
                <a:lnTo>
                  <a:pt x="12191" y="24383"/>
                </a:lnTo>
                <a:lnTo>
                  <a:pt x="24384" y="12191"/>
                </a:lnTo>
                <a:lnTo>
                  <a:pt x="225551" y="12191"/>
                </a:lnTo>
                <a:lnTo>
                  <a:pt x="225551" y="0"/>
                </a:lnTo>
                <a:close/>
              </a:path>
              <a:path w="728979" h="646429">
                <a:moveTo>
                  <a:pt x="499872" y="557783"/>
                </a:moveTo>
                <a:lnTo>
                  <a:pt x="24384" y="557783"/>
                </a:lnTo>
                <a:lnTo>
                  <a:pt x="24384" y="569976"/>
                </a:lnTo>
                <a:lnTo>
                  <a:pt x="475488" y="569976"/>
                </a:lnTo>
                <a:lnTo>
                  <a:pt x="487679" y="582167"/>
                </a:lnTo>
                <a:lnTo>
                  <a:pt x="499872" y="582167"/>
                </a:lnTo>
                <a:lnTo>
                  <a:pt x="499872" y="557783"/>
                </a:lnTo>
                <a:close/>
              </a:path>
              <a:path w="728979" h="646429">
                <a:moveTo>
                  <a:pt x="24384" y="557783"/>
                </a:moveTo>
                <a:lnTo>
                  <a:pt x="12191" y="557783"/>
                </a:lnTo>
                <a:lnTo>
                  <a:pt x="24384" y="569976"/>
                </a:lnTo>
                <a:lnTo>
                  <a:pt x="24384" y="557783"/>
                </a:lnTo>
                <a:close/>
              </a:path>
              <a:path w="728979" h="646429">
                <a:moveTo>
                  <a:pt x="697991" y="460247"/>
                </a:moveTo>
                <a:lnTo>
                  <a:pt x="685007" y="469391"/>
                </a:lnTo>
                <a:lnTo>
                  <a:pt x="697991" y="478535"/>
                </a:lnTo>
                <a:lnTo>
                  <a:pt x="697991" y="460247"/>
                </a:lnTo>
                <a:close/>
              </a:path>
              <a:path w="728979" h="646429">
                <a:moveTo>
                  <a:pt x="715386" y="460247"/>
                </a:moveTo>
                <a:lnTo>
                  <a:pt x="697991" y="460247"/>
                </a:lnTo>
                <a:lnTo>
                  <a:pt x="697991" y="478535"/>
                </a:lnTo>
                <a:lnTo>
                  <a:pt x="715386" y="478535"/>
                </a:lnTo>
                <a:lnTo>
                  <a:pt x="728472" y="469391"/>
                </a:lnTo>
                <a:lnTo>
                  <a:pt x="715386" y="460247"/>
                </a:lnTo>
                <a:close/>
              </a:path>
              <a:path w="728979" h="646429">
                <a:moveTo>
                  <a:pt x="510382" y="316991"/>
                </a:moveTo>
                <a:lnTo>
                  <a:pt x="499872" y="316991"/>
                </a:lnTo>
                <a:lnTo>
                  <a:pt x="499872" y="339014"/>
                </a:lnTo>
                <a:lnTo>
                  <a:pt x="685007" y="469391"/>
                </a:lnTo>
                <a:lnTo>
                  <a:pt x="697991" y="460247"/>
                </a:lnTo>
                <a:lnTo>
                  <a:pt x="715386" y="460247"/>
                </a:lnTo>
                <a:lnTo>
                  <a:pt x="510382" y="316991"/>
                </a:lnTo>
                <a:close/>
              </a:path>
              <a:path w="728979" h="646429">
                <a:moveTo>
                  <a:pt x="198120" y="12191"/>
                </a:moveTo>
                <a:lnTo>
                  <a:pt x="198120" y="380999"/>
                </a:lnTo>
                <a:lnTo>
                  <a:pt x="499872" y="380999"/>
                </a:lnTo>
                <a:lnTo>
                  <a:pt x="499872" y="368807"/>
                </a:lnTo>
                <a:lnTo>
                  <a:pt x="225551" y="368807"/>
                </a:lnTo>
                <a:lnTo>
                  <a:pt x="213360" y="356615"/>
                </a:lnTo>
                <a:lnTo>
                  <a:pt x="225551" y="356615"/>
                </a:lnTo>
                <a:lnTo>
                  <a:pt x="225551" y="24383"/>
                </a:lnTo>
                <a:lnTo>
                  <a:pt x="213360" y="24383"/>
                </a:lnTo>
                <a:lnTo>
                  <a:pt x="198120" y="12191"/>
                </a:lnTo>
                <a:close/>
              </a:path>
              <a:path w="728979" h="646429">
                <a:moveTo>
                  <a:pt x="225551" y="356615"/>
                </a:moveTo>
                <a:lnTo>
                  <a:pt x="213360" y="356615"/>
                </a:lnTo>
                <a:lnTo>
                  <a:pt x="225551" y="368807"/>
                </a:lnTo>
                <a:lnTo>
                  <a:pt x="225551" y="356615"/>
                </a:lnTo>
                <a:close/>
              </a:path>
              <a:path w="728979" h="646429">
                <a:moveTo>
                  <a:pt x="475488" y="356615"/>
                </a:moveTo>
                <a:lnTo>
                  <a:pt x="225551" y="356615"/>
                </a:lnTo>
                <a:lnTo>
                  <a:pt x="225551" y="368807"/>
                </a:lnTo>
                <a:lnTo>
                  <a:pt x="475488" y="368807"/>
                </a:lnTo>
                <a:lnTo>
                  <a:pt x="475488" y="356615"/>
                </a:lnTo>
                <a:close/>
              </a:path>
              <a:path w="728979" h="646429">
                <a:moveTo>
                  <a:pt x="475488" y="292607"/>
                </a:moveTo>
                <a:lnTo>
                  <a:pt x="475488" y="368807"/>
                </a:lnTo>
                <a:lnTo>
                  <a:pt x="487679" y="356615"/>
                </a:lnTo>
                <a:lnTo>
                  <a:pt x="499872" y="356615"/>
                </a:lnTo>
                <a:lnTo>
                  <a:pt x="499872" y="339014"/>
                </a:lnTo>
                <a:lnTo>
                  <a:pt x="481584" y="326135"/>
                </a:lnTo>
                <a:lnTo>
                  <a:pt x="499872" y="316991"/>
                </a:lnTo>
                <a:lnTo>
                  <a:pt x="510382" y="316991"/>
                </a:lnTo>
                <a:lnTo>
                  <a:pt x="475488" y="292607"/>
                </a:lnTo>
                <a:close/>
              </a:path>
              <a:path w="728979" h="646429">
                <a:moveTo>
                  <a:pt x="499872" y="356615"/>
                </a:moveTo>
                <a:lnTo>
                  <a:pt x="487679" y="356615"/>
                </a:lnTo>
                <a:lnTo>
                  <a:pt x="475488" y="368807"/>
                </a:lnTo>
                <a:lnTo>
                  <a:pt x="499872" y="368807"/>
                </a:lnTo>
                <a:lnTo>
                  <a:pt x="499872" y="356615"/>
                </a:lnTo>
                <a:close/>
              </a:path>
              <a:path w="728979" h="646429">
                <a:moveTo>
                  <a:pt x="499872" y="316991"/>
                </a:moveTo>
                <a:lnTo>
                  <a:pt x="481584" y="326135"/>
                </a:lnTo>
                <a:lnTo>
                  <a:pt x="499872" y="339014"/>
                </a:lnTo>
                <a:lnTo>
                  <a:pt x="499872" y="316991"/>
                </a:lnTo>
                <a:close/>
              </a:path>
              <a:path w="728979" h="646429">
                <a:moveTo>
                  <a:pt x="24384" y="12191"/>
                </a:moveTo>
                <a:lnTo>
                  <a:pt x="12191" y="24383"/>
                </a:lnTo>
                <a:lnTo>
                  <a:pt x="24384" y="24383"/>
                </a:lnTo>
                <a:lnTo>
                  <a:pt x="24384" y="12191"/>
                </a:lnTo>
                <a:close/>
              </a:path>
              <a:path w="728979" h="646429">
                <a:moveTo>
                  <a:pt x="198120" y="12191"/>
                </a:moveTo>
                <a:lnTo>
                  <a:pt x="24384" y="12191"/>
                </a:lnTo>
                <a:lnTo>
                  <a:pt x="24384" y="24383"/>
                </a:lnTo>
                <a:lnTo>
                  <a:pt x="198120" y="24383"/>
                </a:lnTo>
                <a:lnTo>
                  <a:pt x="198120" y="12191"/>
                </a:lnTo>
                <a:close/>
              </a:path>
              <a:path w="728979" h="646429">
                <a:moveTo>
                  <a:pt x="225551" y="12191"/>
                </a:moveTo>
                <a:lnTo>
                  <a:pt x="198120" y="12191"/>
                </a:lnTo>
                <a:lnTo>
                  <a:pt x="213360" y="24383"/>
                </a:lnTo>
                <a:lnTo>
                  <a:pt x="225551" y="24383"/>
                </a:lnTo>
                <a:lnTo>
                  <a:pt x="225551" y="121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05397" y="3337533"/>
            <a:ext cx="1373229" cy="235483"/>
          </a:xfrm>
          <a:prstGeom prst="rect">
            <a:avLst/>
          </a:prstGeom>
        </p:spPr>
        <p:txBody>
          <a:bodyPr vert="horz" wrap="square" lIns="0" tIns="11687" rIns="0" bIns="0" rtlCol="0">
            <a:spAutoFit/>
          </a:bodyPr>
          <a:lstStyle/>
          <a:p>
            <a:pPr marL="11131" defTabSz="801401" eaLnBrk="1" fontAlgn="auto" hangingPunct="1">
              <a:spcBef>
                <a:spcPts val="92"/>
              </a:spcBef>
              <a:spcAft>
                <a:spcPts val="0"/>
              </a:spcAft>
            </a:pPr>
            <a:r>
              <a:rPr sz="1400" spc="-9" dirty="0">
                <a:latin typeface="Calibri"/>
                <a:cs typeface="Calibri"/>
              </a:rPr>
              <a:t>Market test </a:t>
            </a:r>
            <a:r>
              <a:rPr sz="1400" spc="4" dirty="0">
                <a:latin typeface="Calibri"/>
                <a:cs typeface="Calibri"/>
              </a:rPr>
              <a:t>del</a:t>
            </a:r>
            <a:r>
              <a:rPr sz="1400" spc="-100" dirty="0">
                <a:latin typeface="Calibri"/>
                <a:cs typeface="Calibri"/>
              </a:rPr>
              <a:t> </a:t>
            </a:r>
            <a:r>
              <a:rPr sz="1400" dirty="0">
                <a:latin typeface="Calibri"/>
                <a:cs typeface="Calibri"/>
              </a:rPr>
              <a:t>FEI</a:t>
            </a:r>
            <a:endParaRPr sz="1400" b="0" dirty="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344812" y="4543901"/>
            <a:ext cx="594577" cy="555665"/>
          </a:xfrm>
          <a:custGeom>
            <a:avLst/>
            <a:gdLst/>
            <a:ahLst/>
            <a:cxnLst/>
            <a:rect l="l" t="t" r="r" b="b"/>
            <a:pathLst>
              <a:path w="695325" h="612775">
                <a:moveTo>
                  <a:pt x="201168" y="0"/>
                </a:moveTo>
                <a:lnTo>
                  <a:pt x="0" y="0"/>
                </a:lnTo>
                <a:lnTo>
                  <a:pt x="0" y="560832"/>
                </a:lnTo>
                <a:lnTo>
                  <a:pt x="478536" y="560832"/>
                </a:lnTo>
                <a:lnTo>
                  <a:pt x="478536" y="612648"/>
                </a:lnTo>
                <a:lnTo>
                  <a:pt x="694944" y="460248"/>
                </a:lnTo>
                <a:lnTo>
                  <a:pt x="552114" y="359664"/>
                </a:lnTo>
                <a:lnTo>
                  <a:pt x="201168" y="359664"/>
                </a:lnTo>
                <a:lnTo>
                  <a:pt x="201168" y="0"/>
                </a:lnTo>
                <a:close/>
              </a:path>
              <a:path w="695325" h="612775">
                <a:moveTo>
                  <a:pt x="478536" y="307848"/>
                </a:moveTo>
                <a:lnTo>
                  <a:pt x="478536" y="359664"/>
                </a:lnTo>
                <a:lnTo>
                  <a:pt x="552114" y="359664"/>
                </a:lnTo>
                <a:lnTo>
                  <a:pt x="478536" y="307848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34385" y="4532845"/>
            <a:ext cx="623356" cy="589062"/>
          </a:xfrm>
          <a:custGeom>
            <a:avLst/>
            <a:gdLst/>
            <a:ahLst/>
            <a:cxnLst/>
            <a:rect l="l" t="t" r="r" b="b"/>
            <a:pathLst>
              <a:path w="728979" h="649604">
                <a:moveTo>
                  <a:pt x="475488" y="573023"/>
                </a:moveTo>
                <a:lnTo>
                  <a:pt x="475488" y="649223"/>
                </a:lnTo>
                <a:lnTo>
                  <a:pt x="510382" y="624839"/>
                </a:lnTo>
                <a:lnTo>
                  <a:pt x="502920" y="624839"/>
                </a:lnTo>
                <a:lnTo>
                  <a:pt x="481584" y="612647"/>
                </a:lnTo>
                <a:lnTo>
                  <a:pt x="502920" y="597831"/>
                </a:lnTo>
                <a:lnTo>
                  <a:pt x="502920" y="585215"/>
                </a:lnTo>
                <a:lnTo>
                  <a:pt x="490727" y="585215"/>
                </a:lnTo>
                <a:lnTo>
                  <a:pt x="475488" y="573023"/>
                </a:lnTo>
                <a:close/>
              </a:path>
              <a:path w="728979" h="649604">
                <a:moveTo>
                  <a:pt x="502920" y="597831"/>
                </a:moveTo>
                <a:lnTo>
                  <a:pt x="481584" y="612647"/>
                </a:lnTo>
                <a:lnTo>
                  <a:pt x="502920" y="624839"/>
                </a:lnTo>
                <a:lnTo>
                  <a:pt x="502920" y="597831"/>
                </a:lnTo>
                <a:close/>
              </a:path>
              <a:path w="728979" h="649604">
                <a:moveTo>
                  <a:pt x="685678" y="470915"/>
                </a:moveTo>
                <a:lnTo>
                  <a:pt x="502920" y="597831"/>
                </a:lnTo>
                <a:lnTo>
                  <a:pt x="502920" y="624839"/>
                </a:lnTo>
                <a:lnTo>
                  <a:pt x="510382" y="624839"/>
                </a:lnTo>
                <a:lnTo>
                  <a:pt x="715386" y="481583"/>
                </a:lnTo>
                <a:lnTo>
                  <a:pt x="701039" y="481583"/>
                </a:lnTo>
                <a:lnTo>
                  <a:pt x="685678" y="470915"/>
                </a:lnTo>
                <a:close/>
              </a:path>
              <a:path w="728979" h="649604">
                <a:moveTo>
                  <a:pt x="225551" y="0"/>
                </a:moveTo>
                <a:lnTo>
                  <a:pt x="0" y="0"/>
                </a:lnTo>
                <a:lnTo>
                  <a:pt x="0" y="585215"/>
                </a:lnTo>
                <a:lnTo>
                  <a:pt x="475488" y="585215"/>
                </a:lnTo>
                <a:lnTo>
                  <a:pt x="475488" y="573023"/>
                </a:lnTo>
                <a:lnTo>
                  <a:pt x="24384" y="573023"/>
                </a:lnTo>
                <a:lnTo>
                  <a:pt x="12191" y="557783"/>
                </a:lnTo>
                <a:lnTo>
                  <a:pt x="24384" y="557783"/>
                </a:lnTo>
                <a:lnTo>
                  <a:pt x="24384" y="27431"/>
                </a:lnTo>
                <a:lnTo>
                  <a:pt x="12191" y="27431"/>
                </a:lnTo>
                <a:lnTo>
                  <a:pt x="24384" y="12191"/>
                </a:lnTo>
                <a:lnTo>
                  <a:pt x="225551" y="12191"/>
                </a:lnTo>
                <a:lnTo>
                  <a:pt x="225551" y="0"/>
                </a:lnTo>
                <a:close/>
              </a:path>
              <a:path w="728979" h="649604">
                <a:moveTo>
                  <a:pt x="502920" y="557783"/>
                </a:moveTo>
                <a:lnTo>
                  <a:pt x="24384" y="557783"/>
                </a:lnTo>
                <a:lnTo>
                  <a:pt x="24384" y="573023"/>
                </a:lnTo>
                <a:lnTo>
                  <a:pt x="475488" y="573023"/>
                </a:lnTo>
                <a:lnTo>
                  <a:pt x="490727" y="585215"/>
                </a:lnTo>
                <a:lnTo>
                  <a:pt x="502920" y="585215"/>
                </a:lnTo>
                <a:lnTo>
                  <a:pt x="502920" y="557783"/>
                </a:lnTo>
                <a:close/>
              </a:path>
              <a:path w="728979" h="649604">
                <a:moveTo>
                  <a:pt x="24384" y="557783"/>
                </a:moveTo>
                <a:lnTo>
                  <a:pt x="12191" y="557783"/>
                </a:lnTo>
                <a:lnTo>
                  <a:pt x="24384" y="573023"/>
                </a:lnTo>
                <a:lnTo>
                  <a:pt x="24384" y="557783"/>
                </a:lnTo>
                <a:close/>
              </a:path>
              <a:path w="728979" h="649604">
                <a:moveTo>
                  <a:pt x="701039" y="460247"/>
                </a:moveTo>
                <a:lnTo>
                  <a:pt x="685678" y="470915"/>
                </a:lnTo>
                <a:lnTo>
                  <a:pt x="701039" y="481583"/>
                </a:lnTo>
                <a:lnTo>
                  <a:pt x="701039" y="460247"/>
                </a:lnTo>
                <a:close/>
              </a:path>
              <a:path w="728979" h="649604">
                <a:moveTo>
                  <a:pt x="711024" y="460247"/>
                </a:moveTo>
                <a:lnTo>
                  <a:pt x="701039" y="460247"/>
                </a:lnTo>
                <a:lnTo>
                  <a:pt x="701039" y="481583"/>
                </a:lnTo>
                <a:lnTo>
                  <a:pt x="715386" y="481583"/>
                </a:lnTo>
                <a:lnTo>
                  <a:pt x="728472" y="472439"/>
                </a:lnTo>
                <a:lnTo>
                  <a:pt x="711024" y="460247"/>
                </a:lnTo>
                <a:close/>
              </a:path>
              <a:path w="728979" h="649604">
                <a:moveTo>
                  <a:pt x="510382" y="320039"/>
                </a:moveTo>
                <a:lnTo>
                  <a:pt x="502920" y="320039"/>
                </a:lnTo>
                <a:lnTo>
                  <a:pt x="502920" y="344000"/>
                </a:lnTo>
                <a:lnTo>
                  <a:pt x="685678" y="470915"/>
                </a:lnTo>
                <a:lnTo>
                  <a:pt x="701039" y="460247"/>
                </a:lnTo>
                <a:lnTo>
                  <a:pt x="711024" y="460247"/>
                </a:lnTo>
                <a:lnTo>
                  <a:pt x="510382" y="320039"/>
                </a:lnTo>
                <a:close/>
              </a:path>
              <a:path w="728979" h="649604">
                <a:moveTo>
                  <a:pt x="201167" y="12191"/>
                </a:moveTo>
                <a:lnTo>
                  <a:pt x="201167" y="384047"/>
                </a:lnTo>
                <a:lnTo>
                  <a:pt x="502920" y="384047"/>
                </a:lnTo>
                <a:lnTo>
                  <a:pt x="502920" y="371856"/>
                </a:lnTo>
                <a:lnTo>
                  <a:pt x="225551" y="371856"/>
                </a:lnTo>
                <a:lnTo>
                  <a:pt x="213360" y="359663"/>
                </a:lnTo>
                <a:lnTo>
                  <a:pt x="225551" y="359663"/>
                </a:lnTo>
                <a:lnTo>
                  <a:pt x="225551" y="27431"/>
                </a:lnTo>
                <a:lnTo>
                  <a:pt x="213360" y="27431"/>
                </a:lnTo>
                <a:lnTo>
                  <a:pt x="201167" y="12191"/>
                </a:lnTo>
                <a:close/>
              </a:path>
              <a:path w="728979" h="649604">
                <a:moveTo>
                  <a:pt x="225551" y="359663"/>
                </a:moveTo>
                <a:lnTo>
                  <a:pt x="213360" y="359663"/>
                </a:lnTo>
                <a:lnTo>
                  <a:pt x="225551" y="371856"/>
                </a:lnTo>
                <a:lnTo>
                  <a:pt x="225551" y="359663"/>
                </a:lnTo>
                <a:close/>
              </a:path>
              <a:path w="728979" h="649604">
                <a:moveTo>
                  <a:pt x="475488" y="359663"/>
                </a:moveTo>
                <a:lnTo>
                  <a:pt x="225551" y="359663"/>
                </a:lnTo>
                <a:lnTo>
                  <a:pt x="225551" y="371856"/>
                </a:lnTo>
                <a:lnTo>
                  <a:pt x="475488" y="371856"/>
                </a:lnTo>
                <a:lnTo>
                  <a:pt x="475488" y="359663"/>
                </a:lnTo>
                <a:close/>
              </a:path>
              <a:path w="728979" h="649604">
                <a:moveTo>
                  <a:pt x="475488" y="295656"/>
                </a:moveTo>
                <a:lnTo>
                  <a:pt x="475488" y="371856"/>
                </a:lnTo>
                <a:lnTo>
                  <a:pt x="490727" y="359663"/>
                </a:lnTo>
                <a:lnTo>
                  <a:pt x="502920" y="359663"/>
                </a:lnTo>
                <a:lnTo>
                  <a:pt x="502920" y="344000"/>
                </a:lnTo>
                <a:lnTo>
                  <a:pt x="481584" y="329183"/>
                </a:lnTo>
                <a:lnTo>
                  <a:pt x="502920" y="320039"/>
                </a:lnTo>
                <a:lnTo>
                  <a:pt x="510382" y="320039"/>
                </a:lnTo>
                <a:lnTo>
                  <a:pt x="475488" y="295656"/>
                </a:lnTo>
                <a:close/>
              </a:path>
              <a:path w="728979" h="649604">
                <a:moveTo>
                  <a:pt x="502920" y="359663"/>
                </a:moveTo>
                <a:lnTo>
                  <a:pt x="490727" y="359663"/>
                </a:lnTo>
                <a:lnTo>
                  <a:pt x="475488" y="371856"/>
                </a:lnTo>
                <a:lnTo>
                  <a:pt x="502920" y="371856"/>
                </a:lnTo>
                <a:lnTo>
                  <a:pt x="502920" y="359663"/>
                </a:lnTo>
                <a:close/>
              </a:path>
              <a:path w="728979" h="649604">
                <a:moveTo>
                  <a:pt x="502920" y="320039"/>
                </a:moveTo>
                <a:lnTo>
                  <a:pt x="481584" y="329183"/>
                </a:lnTo>
                <a:lnTo>
                  <a:pt x="502920" y="344000"/>
                </a:lnTo>
                <a:lnTo>
                  <a:pt x="502920" y="320039"/>
                </a:lnTo>
                <a:close/>
              </a:path>
              <a:path w="728979" h="649604">
                <a:moveTo>
                  <a:pt x="24384" y="12191"/>
                </a:moveTo>
                <a:lnTo>
                  <a:pt x="12191" y="27431"/>
                </a:lnTo>
                <a:lnTo>
                  <a:pt x="24384" y="27431"/>
                </a:lnTo>
                <a:lnTo>
                  <a:pt x="24384" y="12191"/>
                </a:lnTo>
                <a:close/>
              </a:path>
              <a:path w="728979" h="649604">
                <a:moveTo>
                  <a:pt x="201167" y="12191"/>
                </a:moveTo>
                <a:lnTo>
                  <a:pt x="24384" y="12191"/>
                </a:lnTo>
                <a:lnTo>
                  <a:pt x="24384" y="27431"/>
                </a:lnTo>
                <a:lnTo>
                  <a:pt x="201167" y="27431"/>
                </a:lnTo>
                <a:lnTo>
                  <a:pt x="201167" y="12191"/>
                </a:lnTo>
                <a:close/>
              </a:path>
              <a:path w="728979" h="649604">
                <a:moveTo>
                  <a:pt x="225551" y="12191"/>
                </a:moveTo>
                <a:lnTo>
                  <a:pt x="201167" y="12191"/>
                </a:lnTo>
                <a:lnTo>
                  <a:pt x="213360" y="27431"/>
                </a:lnTo>
                <a:lnTo>
                  <a:pt x="225551" y="27431"/>
                </a:lnTo>
                <a:lnTo>
                  <a:pt x="225551" y="121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78962" y="3847389"/>
            <a:ext cx="3067910" cy="652403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EED3C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68538" y="3836333"/>
            <a:ext cx="3088543" cy="674859"/>
          </a:xfrm>
          <a:custGeom>
            <a:avLst/>
            <a:gdLst/>
            <a:ahLst/>
            <a:cxnLst/>
            <a:rect l="l" t="t" r="r" b="b"/>
            <a:pathLst>
              <a:path w="3611879" h="744220">
                <a:moveTo>
                  <a:pt x="3529583" y="734568"/>
                </a:moveTo>
                <a:lnTo>
                  <a:pt x="82296" y="734568"/>
                </a:lnTo>
                <a:lnTo>
                  <a:pt x="106680" y="743712"/>
                </a:lnTo>
                <a:lnTo>
                  <a:pt x="3493007" y="743712"/>
                </a:lnTo>
                <a:lnTo>
                  <a:pt x="3529583" y="734568"/>
                </a:lnTo>
                <a:close/>
              </a:path>
              <a:path w="3611879" h="744220">
                <a:moveTo>
                  <a:pt x="3493007" y="0"/>
                </a:moveTo>
                <a:lnTo>
                  <a:pt x="118872" y="0"/>
                </a:lnTo>
                <a:lnTo>
                  <a:pt x="103632" y="3048"/>
                </a:lnTo>
                <a:lnTo>
                  <a:pt x="82296" y="9144"/>
                </a:lnTo>
                <a:lnTo>
                  <a:pt x="79248" y="9144"/>
                </a:lnTo>
                <a:lnTo>
                  <a:pt x="79248" y="12191"/>
                </a:lnTo>
                <a:lnTo>
                  <a:pt x="57912" y="21336"/>
                </a:lnTo>
                <a:lnTo>
                  <a:pt x="57912" y="24384"/>
                </a:lnTo>
                <a:lnTo>
                  <a:pt x="39624" y="36575"/>
                </a:lnTo>
                <a:lnTo>
                  <a:pt x="39624" y="39624"/>
                </a:lnTo>
                <a:lnTo>
                  <a:pt x="36575" y="39624"/>
                </a:lnTo>
                <a:lnTo>
                  <a:pt x="21336" y="57912"/>
                </a:lnTo>
                <a:lnTo>
                  <a:pt x="21336" y="60960"/>
                </a:lnTo>
                <a:lnTo>
                  <a:pt x="9144" y="79248"/>
                </a:lnTo>
                <a:lnTo>
                  <a:pt x="9144" y="82296"/>
                </a:lnTo>
                <a:lnTo>
                  <a:pt x="0" y="118872"/>
                </a:lnTo>
                <a:lnTo>
                  <a:pt x="0" y="624840"/>
                </a:lnTo>
                <a:lnTo>
                  <a:pt x="3048" y="640080"/>
                </a:lnTo>
                <a:lnTo>
                  <a:pt x="9144" y="661416"/>
                </a:lnTo>
                <a:lnTo>
                  <a:pt x="9144" y="664463"/>
                </a:lnTo>
                <a:lnTo>
                  <a:pt x="21336" y="685800"/>
                </a:lnTo>
                <a:lnTo>
                  <a:pt x="36575" y="704088"/>
                </a:lnTo>
                <a:lnTo>
                  <a:pt x="36575" y="707136"/>
                </a:lnTo>
                <a:lnTo>
                  <a:pt x="39624" y="707136"/>
                </a:lnTo>
                <a:lnTo>
                  <a:pt x="57912" y="722376"/>
                </a:lnTo>
                <a:lnTo>
                  <a:pt x="79248" y="734568"/>
                </a:lnTo>
                <a:lnTo>
                  <a:pt x="3532631" y="734568"/>
                </a:lnTo>
                <a:lnTo>
                  <a:pt x="3550920" y="722376"/>
                </a:lnTo>
                <a:lnTo>
                  <a:pt x="3553968" y="722376"/>
                </a:lnTo>
                <a:lnTo>
                  <a:pt x="3557625" y="719328"/>
                </a:lnTo>
                <a:lnTo>
                  <a:pt x="118872" y="719328"/>
                </a:lnTo>
                <a:lnTo>
                  <a:pt x="109727" y="716280"/>
                </a:lnTo>
                <a:lnTo>
                  <a:pt x="99059" y="713232"/>
                </a:lnTo>
                <a:lnTo>
                  <a:pt x="91439" y="713232"/>
                </a:lnTo>
                <a:lnTo>
                  <a:pt x="70104" y="701040"/>
                </a:lnTo>
                <a:lnTo>
                  <a:pt x="73151" y="701040"/>
                </a:lnTo>
                <a:lnTo>
                  <a:pt x="58521" y="688848"/>
                </a:lnTo>
                <a:lnTo>
                  <a:pt x="57912" y="688848"/>
                </a:lnTo>
                <a:lnTo>
                  <a:pt x="54863" y="685800"/>
                </a:lnTo>
                <a:lnTo>
                  <a:pt x="55371" y="685800"/>
                </a:lnTo>
                <a:lnTo>
                  <a:pt x="45212" y="673607"/>
                </a:lnTo>
                <a:lnTo>
                  <a:pt x="42672" y="673607"/>
                </a:lnTo>
                <a:lnTo>
                  <a:pt x="34834" y="655319"/>
                </a:lnTo>
                <a:lnTo>
                  <a:pt x="33527" y="655319"/>
                </a:lnTo>
                <a:lnTo>
                  <a:pt x="27432" y="633984"/>
                </a:lnTo>
                <a:lnTo>
                  <a:pt x="24384" y="621792"/>
                </a:lnTo>
                <a:lnTo>
                  <a:pt x="24384" y="121919"/>
                </a:lnTo>
                <a:lnTo>
                  <a:pt x="27432" y="109728"/>
                </a:lnTo>
                <a:lnTo>
                  <a:pt x="33527" y="88392"/>
                </a:lnTo>
                <a:lnTo>
                  <a:pt x="35051" y="88392"/>
                </a:lnTo>
                <a:lnTo>
                  <a:pt x="42672" y="73151"/>
                </a:lnTo>
                <a:lnTo>
                  <a:pt x="55371" y="57912"/>
                </a:lnTo>
                <a:lnTo>
                  <a:pt x="54863" y="57912"/>
                </a:lnTo>
                <a:lnTo>
                  <a:pt x="57912" y="54863"/>
                </a:lnTo>
                <a:lnTo>
                  <a:pt x="58521" y="54863"/>
                </a:lnTo>
                <a:lnTo>
                  <a:pt x="73151" y="42672"/>
                </a:lnTo>
                <a:lnTo>
                  <a:pt x="75438" y="42672"/>
                </a:lnTo>
                <a:lnTo>
                  <a:pt x="91439" y="33527"/>
                </a:lnTo>
                <a:lnTo>
                  <a:pt x="88392" y="33527"/>
                </a:lnTo>
                <a:lnTo>
                  <a:pt x="109727" y="27432"/>
                </a:lnTo>
                <a:lnTo>
                  <a:pt x="121920" y="27432"/>
                </a:lnTo>
                <a:lnTo>
                  <a:pt x="131063" y="24384"/>
                </a:lnTo>
                <a:lnTo>
                  <a:pt x="3553968" y="24384"/>
                </a:lnTo>
                <a:lnTo>
                  <a:pt x="3553968" y="21336"/>
                </a:lnTo>
                <a:lnTo>
                  <a:pt x="3550920" y="21336"/>
                </a:lnTo>
                <a:lnTo>
                  <a:pt x="3532631" y="12191"/>
                </a:lnTo>
                <a:lnTo>
                  <a:pt x="3529583" y="9144"/>
                </a:lnTo>
                <a:lnTo>
                  <a:pt x="3493007" y="0"/>
                </a:lnTo>
                <a:close/>
              </a:path>
              <a:path w="3611879" h="744220">
                <a:moveTo>
                  <a:pt x="3520440" y="710184"/>
                </a:moveTo>
                <a:lnTo>
                  <a:pt x="3499104" y="716280"/>
                </a:lnTo>
                <a:lnTo>
                  <a:pt x="3489960" y="719328"/>
                </a:lnTo>
                <a:lnTo>
                  <a:pt x="3557625" y="719328"/>
                </a:lnTo>
                <a:lnTo>
                  <a:pt x="3564940" y="713232"/>
                </a:lnTo>
                <a:lnTo>
                  <a:pt x="3520440" y="713232"/>
                </a:lnTo>
                <a:lnTo>
                  <a:pt x="3520440" y="710184"/>
                </a:lnTo>
                <a:close/>
              </a:path>
              <a:path w="3611879" h="744220">
                <a:moveTo>
                  <a:pt x="88392" y="710184"/>
                </a:moveTo>
                <a:lnTo>
                  <a:pt x="91439" y="713232"/>
                </a:lnTo>
                <a:lnTo>
                  <a:pt x="99059" y="713232"/>
                </a:lnTo>
                <a:lnTo>
                  <a:pt x="88392" y="710184"/>
                </a:lnTo>
                <a:close/>
              </a:path>
              <a:path w="3611879" h="744220">
                <a:moveTo>
                  <a:pt x="3555353" y="687185"/>
                </a:moveTo>
                <a:lnTo>
                  <a:pt x="3538728" y="701040"/>
                </a:lnTo>
                <a:lnTo>
                  <a:pt x="3520440" y="713232"/>
                </a:lnTo>
                <a:lnTo>
                  <a:pt x="3564940" y="713232"/>
                </a:lnTo>
                <a:lnTo>
                  <a:pt x="3572255" y="707136"/>
                </a:lnTo>
                <a:lnTo>
                  <a:pt x="3572255" y="704088"/>
                </a:lnTo>
                <a:lnTo>
                  <a:pt x="3584955" y="688848"/>
                </a:lnTo>
                <a:lnTo>
                  <a:pt x="3553968" y="688848"/>
                </a:lnTo>
                <a:lnTo>
                  <a:pt x="3555353" y="687185"/>
                </a:lnTo>
                <a:close/>
              </a:path>
              <a:path w="3611879" h="744220">
                <a:moveTo>
                  <a:pt x="54863" y="685800"/>
                </a:moveTo>
                <a:lnTo>
                  <a:pt x="57912" y="688848"/>
                </a:lnTo>
                <a:lnTo>
                  <a:pt x="56526" y="687185"/>
                </a:lnTo>
                <a:lnTo>
                  <a:pt x="54863" y="685800"/>
                </a:lnTo>
                <a:close/>
              </a:path>
              <a:path w="3611879" h="744220">
                <a:moveTo>
                  <a:pt x="56526" y="687185"/>
                </a:moveTo>
                <a:lnTo>
                  <a:pt x="57912" y="688848"/>
                </a:lnTo>
                <a:lnTo>
                  <a:pt x="58521" y="688848"/>
                </a:lnTo>
                <a:lnTo>
                  <a:pt x="56526" y="687185"/>
                </a:lnTo>
                <a:close/>
              </a:path>
              <a:path w="3611879" h="744220">
                <a:moveTo>
                  <a:pt x="3557016" y="685800"/>
                </a:moveTo>
                <a:lnTo>
                  <a:pt x="3555353" y="687185"/>
                </a:lnTo>
                <a:lnTo>
                  <a:pt x="3553968" y="688848"/>
                </a:lnTo>
                <a:lnTo>
                  <a:pt x="3557016" y="685800"/>
                </a:lnTo>
                <a:close/>
              </a:path>
              <a:path w="3611879" h="744220">
                <a:moveTo>
                  <a:pt x="3587496" y="685800"/>
                </a:moveTo>
                <a:lnTo>
                  <a:pt x="3557016" y="685800"/>
                </a:lnTo>
                <a:lnTo>
                  <a:pt x="3553968" y="688848"/>
                </a:lnTo>
                <a:lnTo>
                  <a:pt x="3584955" y="688848"/>
                </a:lnTo>
                <a:lnTo>
                  <a:pt x="3587496" y="685800"/>
                </a:lnTo>
                <a:close/>
              </a:path>
              <a:path w="3611879" h="744220">
                <a:moveTo>
                  <a:pt x="55371" y="685800"/>
                </a:moveTo>
                <a:lnTo>
                  <a:pt x="54863" y="685800"/>
                </a:lnTo>
                <a:lnTo>
                  <a:pt x="56526" y="687185"/>
                </a:lnTo>
                <a:lnTo>
                  <a:pt x="55371" y="685800"/>
                </a:lnTo>
                <a:close/>
              </a:path>
              <a:path w="3611879" h="744220">
                <a:moveTo>
                  <a:pt x="3597075" y="670560"/>
                </a:moveTo>
                <a:lnTo>
                  <a:pt x="3569207" y="670560"/>
                </a:lnTo>
                <a:lnTo>
                  <a:pt x="3555353" y="687185"/>
                </a:lnTo>
                <a:lnTo>
                  <a:pt x="3557016" y="685800"/>
                </a:lnTo>
                <a:lnTo>
                  <a:pt x="3590544" y="685800"/>
                </a:lnTo>
                <a:lnTo>
                  <a:pt x="3597075" y="670560"/>
                </a:lnTo>
                <a:close/>
              </a:path>
              <a:path w="3611879" h="744220">
                <a:moveTo>
                  <a:pt x="42672" y="670560"/>
                </a:moveTo>
                <a:lnTo>
                  <a:pt x="42672" y="673607"/>
                </a:lnTo>
                <a:lnTo>
                  <a:pt x="45212" y="673607"/>
                </a:lnTo>
                <a:lnTo>
                  <a:pt x="42672" y="670560"/>
                </a:lnTo>
                <a:close/>
              </a:path>
              <a:path w="3611879" h="744220">
                <a:moveTo>
                  <a:pt x="3578352" y="652272"/>
                </a:moveTo>
                <a:lnTo>
                  <a:pt x="3566160" y="673607"/>
                </a:lnTo>
                <a:lnTo>
                  <a:pt x="3569207" y="670560"/>
                </a:lnTo>
                <a:lnTo>
                  <a:pt x="3597075" y="670560"/>
                </a:lnTo>
                <a:lnTo>
                  <a:pt x="3599688" y="664463"/>
                </a:lnTo>
                <a:lnTo>
                  <a:pt x="3602736" y="661416"/>
                </a:lnTo>
                <a:lnTo>
                  <a:pt x="3604260" y="655319"/>
                </a:lnTo>
                <a:lnTo>
                  <a:pt x="3578352" y="655319"/>
                </a:lnTo>
                <a:lnTo>
                  <a:pt x="3578352" y="652272"/>
                </a:lnTo>
                <a:close/>
              </a:path>
              <a:path w="3611879" h="744220">
                <a:moveTo>
                  <a:pt x="33527" y="652272"/>
                </a:moveTo>
                <a:lnTo>
                  <a:pt x="33527" y="655319"/>
                </a:lnTo>
                <a:lnTo>
                  <a:pt x="34834" y="655319"/>
                </a:lnTo>
                <a:lnTo>
                  <a:pt x="33527" y="652272"/>
                </a:lnTo>
                <a:close/>
              </a:path>
              <a:path w="3611879" h="744220">
                <a:moveTo>
                  <a:pt x="3604477" y="88392"/>
                </a:moveTo>
                <a:lnTo>
                  <a:pt x="3578352" y="88392"/>
                </a:lnTo>
                <a:lnTo>
                  <a:pt x="3584448" y="112775"/>
                </a:lnTo>
                <a:lnTo>
                  <a:pt x="3584448" y="633984"/>
                </a:lnTo>
                <a:lnTo>
                  <a:pt x="3578352" y="655319"/>
                </a:lnTo>
                <a:lnTo>
                  <a:pt x="3604260" y="655319"/>
                </a:lnTo>
                <a:lnTo>
                  <a:pt x="3611879" y="624840"/>
                </a:lnTo>
                <a:lnTo>
                  <a:pt x="3611879" y="118872"/>
                </a:lnTo>
                <a:lnTo>
                  <a:pt x="3608831" y="103631"/>
                </a:lnTo>
                <a:lnTo>
                  <a:pt x="3604477" y="88392"/>
                </a:lnTo>
                <a:close/>
              </a:path>
              <a:path w="3611879" h="744220">
                <a:moveTo>
                  <a:pt x="35051" y="88392"/>
                </a:moveTo>
                <a:lnTo>
                  <a:pt x="33527" y="88392"/>
                </a:lnTo>
                <a:lnTo>
                  <a:pt x="33527" y="91440"/>
                </a:lnTo>
                <a:lnTo>
                  <a:pt x="35051" y="88392"/>
                </a:lnTo>
                <a:close/>
              </a:path>
              <a:path w="3611879" h="744220">
                <a:moveTo>
                  <a:pt x="3555353" y="56526"/>
                </a:moveTo>
                <a:lnTo>
                  <a:pt x="3569207" y="73151"/>
                </a:lnTo>
                <a:lnTo>
                  <a:pt x="3566160" y="73151"/>
                </a:lnTo>
                <a:lnTo>
                  <a:pt x="3578352" y="91440"/>
                </a:lnTo>
                <a:lnTo>
                  <a:pt x="3578352" y="88392"/>
                </a:lnTo>
                <a:lnTo>
                  <a:pt x="3604477" y="88392"/>
                </a:lnTo>
                <a:lnTo>
                  <a:pt x="3602736" y="82296"/>
                </a:lnTo>
                <a:lnTo>
                  <a:pt x="3599688" y="82296"/>
                </a:lnTo>
                <a:lnTo>
                  <a:pt x="3599688" y="79248"/>
                </a:lnTo>
                <a:lnTo>
                  <a:pt x="3590544" y="60960"/>
                </a:lnTo>
                <a:lnTo>
                  <a:pt x="3590544" y="57912"/>
                </a:lnTo>
                <a:lnTo>
                  <a:pt x="3557016" y="57912"/>
                </a:lnTo>
                <a:lnTo>
                  <a:pt x="3555353" y="56526"/>
                </a:lnTo>
                <a:close/>
              </a:path>
              <a:path w="3611879" h="744220">
                <a:moveTo>
                  <a:pt x="57912" y="54863"/>
                </a:moveTo>
                <a:lnTo>
                  <a:pt x="54863" y="57912"/>
                </a:lnTo>
                <a:lnTo>
                  <a:pt x="56526" y="56526"/>
                </a:lnTo>
                <a:lnTo>
                  <a:pt x="57912" y="54863"/>
                </a:lnTo>
                <a:close/>
              </a:path>
              <a:path w="3611879" h="744220">
                <a:moveTo>
                  <a:pt x="56526" y="56526"/>
                </a:moveTo>
                <a:lnTo>
                  <a:pt x="54863" y="57912"/>
                </a:lnTo>
                <a:lnTo>
                  <a:pt x="55371" y="57912"/>
                </a:lnTo>
                <a:lnTo>
                  <a:pt x="56526" y="56526"/>
                </a:lnTo>
                <a:close/>
              </a:path>
              <a:path w="3611879" h="744220">
                <a:moveTo>
                  <a:pt x="3553968" y="54863"/>
                </a:moveTo>
                <a:lnTo>
                  <a:pt x="3555353" y="56526"/>
                </a:lnTo>
                <a:lnTo>
                  <a:pt x="3557016" y="57912"/>
                </a:lnTo>
                <a:lnTo>
                  <a:pt x="3553968" y="54863"/>
                </a:lnTo>
                <a:close/>
              </a:path>
              <a:path w="3611879" h="744220">
                <a:moveTo>
                  <a:pt x="3584955" y="54863"/>
                </a:moveTo>
                <a:lnTo>
                  <a:pt x="3553968" y="54863"/>
                </a:lnTo>
                <a:lnTo>
                  <a:pt x="3557016" y="57912"/>
                </a:lnTo>
                <a:lnTo>
                  <a:pt x="3587496" y="57912"/>
                </a:lnTo>
                <a:lnTo>
                  <a:pt x="3584955" y="54863"/>
                </a:lnTo>
                <a:close/>
              </a:path>
              <a:path w="3611879" h="744220">
                <a:moveTo>
                  <a:pt x="58521" y="54863"/>
                </a:moveTo>
                <a:lnTo>
                  <a:pt x="57912" y="54863"/>
                </a:lnTo>
                <a:lnTo>
                  <a:pt x="56526" y="56526"/>
                </a:lnTo>
                <a:lnTo>
                  <a:pt x="58521" y="54863"/>
                </a:lnTo>
                <a:close/>
              </a:path>
              <a:path w="3611879" h="744220">
                <a:moveTo>
                  <a:pt x="3574796" y="42672"/>
                </a:moveTo>
                <a:lnTo>
                  <a:pt x="3538728" y="42672"/>
                </a:lnTo>
                <a:lnTo>
                  <a:pt x="3555353" y="56526"/>
                </a:lnTo>
                <a:lnTo>
                  <a:pt x="3553968" y="54863"/>
                </a:lnTo>
                <a:lnTo>
                  <a:pt x="3584955" y="54863"/>
                </a:lnTo>
                <a:lnTo>
                  <a:pt x="3574796" y="42672"/>
                </a:lnTo>
                <a:close/>
              </a:path>
              <a:path w="3611879" h="744220">
                <a:moveTo>
                  <a:pt x="75438" y="42672"/>
                </a:moveTo>
                <a:lnTo>
                  <a:pt x="73151" y="42672"/>
                </a:lnTo>
                <a:lnTo>
                  <a:pt x="70104" y="45720"/>
                </a:lnTo>
                <a:lnTo>
                  <a:pt x="75438" y="42672"/>
                </a:lnTo>
                <a:close/>
              </a:path>
              <a:path w="3611879" h="744220">
                <a:moveTo>
                  <a:pt x="3553968" y="24384"/>
                </a:moveTo>
                <a:lnTo>
                  <a:pt x="3477768" y="24384"/>
                </a:lnTo>
                <a:lnTo>
                  <a:pt x="3489960" y="27432"/>
                </a:lnTo>
                <a:lnTo>
                  <a:pt x="3502152" y="27432"/>
                </a:lnTo>
                <a:lnTo>
                  <a:pt x="3520440" y="33527"/>
                </a:lnTo>
                <a:lnTo>
                  <a:pt x="3538728" y="45720"/>
                </a:lnTo>
                <a:lnTo>
                  <a:pt x="3538728" y="42672"/>
                </a:lnTo>
                <a:lnTo>
                  <a:pt x="3574796" y="42672"/>
                </a:lnTo>
                <a:lnTo>
                  <a:pt x="3572255" y="39624"/>
                </a:lnTo>
                <a:lnTo>
                  <a:pt x="3572255" y="36575"/>
                </a:lnTo>
                <a:lnTo>
                  <a:pt x="3553968" y="243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19271" y="3957486"/>
            <a:ext cx="2779581" cy="400030"/>
          </a:xfrm>
          <a:prstGeom prst="rect">
            <a:avLst/>
          </a:prstGeom>
        </p:spPr>
        <p:txBody>
          <a:bodyPr vert="horz" wrap="square" lIns="0" tIns="26714" rIns="0" bIns="0" rtlCol="0">
            <a:spAutoFit/>
          </a:bodyPr>
          <a:lstStyle/>
          <a:p>
            <a:pPr marL="924393" marR="4453" indent="-913818" defTabSz="801401" eaLnBrk="1" fontAlgn="auto" hangingPunct="1">
              <a:lnSpc>
                <a:spcPts val="1366"/>
              </a:lnSpc>
              <a:spcBef>
                <a:spcPts val="210"/>
              </a:spcBef>
              <a:spcAft>
                <a:spcPts val="0"/>
              </a:spcAft>
            </a:pPr>
            <a:r>
              <a:rPr sz="1200" spc="-18" dirty="0">
                <a:latin typeface="Calibri"/>
                <a:cs typeface="Calibri"/>
              </a:rPr>
              <a:t>Eventuale </a:t>
            </a:r>
            <a:r>
              <a:rPr sz="1200" spc="-9" dirty="0">
                <a:latin typeface="Calibri"/>
                <a:cs typeface="Calibri"/>
              </a:rPr>
              <a:t>modifica </a:t>
            </a:r>
            <a:r>
              <a:rPr sz="1200" spc="-4" dirty="0">
                <a:latin typeface="Calibri"/>
                <a:cs typeface="Calibri"/>
              </a:rPr>
              <a:t>PO ai </a:t>
            </a:r>
            <a:r>
              <a:rPr sz="1200" spc="-9" dirty="0">
                <a:latin typeface="Calibri"/>
                <a:cs typeface="Calibri"/>
              </a:rPr>
              <a:t>fini </a:t>
            </a:r>
            <a:r>
              <a:rPr sz="1200" spc="-18" dirty="0">
                <a:latin typeface="Calibri"/>
                <a:cs typeface="Calibri"/>
              </a:rPr>
              <a:t>dell’art. </a:t>
            </a:r>
            <a:r>
              <a:rPr sz="1200" spc="-13" dirty="0">
                <a:latin typeface="Calibri"/>
                <a:cs typeface="Calibri"/>
              </a:rPr>
              <a:t>120(7)  </a:t>
            </a:r>
            <a:r>
              <a:rPr sz="1200" spc="-9" dirty="0">
                <a:latin typeface="Calibri"/>
                <a:cs typeface="Calibri"/>
              </a:rPr>
              <a:t>Reg.</a:t>
            </a:r>
            <a:r>
              <a:rPr sz="1200" dirty="0">
                <a:latin typeface="Calibri"/>
                <a:cs typeface="Calibri"/>
              </a:rPr>
              <a:t> </a:t>
            </a:r>
            <a:r>
              <a:rPr sz="1200" spc="-13" dirty="0">
                <a:latin typeface="Calibri"/>
                <a:cs typeface="Calibri"/>
              </a:rPr>
              <a:t>1303/2013</a:t>
            </a:r>
            <a:endParaRPr sz="1200" b="0" dirty="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700124" y="5279104"/>
            <a:ext cx="594577" cy="552786"/>
          </a:xfrm>
          <a:custGeom>
            <a:avLst/>
            <a:gdLst/>
            <a:ahLst/>
            <a:cxnLst/>
            <a:rect l="l" t="t" r="r" b="b"/>
            <a:pathLst>
              <a:path w="695325" h="609600">
                <a:moveTo>
                  <a:pt x="201168" y="0"/>
                </a:moveTo>
                <a:lnTo>
                  <a:pt x="0" y="0"/>
                </a:lnTo>
                <a:lnTo>
                  <a:pt x="0" y="557789"/>
                </a:lnTo>
                <a:lnTo>
                  <a:pt x="475488" y="557789"/>
                </a:lnTo>
                <a:lnTo>
                  <a:pt x="475488" y="609605"/>
                </a:lnTo>
                <a:lnTo>
                  <a:pt x="694944" y="457199"/>
                </a:lnTo>
                <a:lnTo>
                  <a:pt x="550103" y="356615"/>
                </a:lnTo>
                <a:lnTo>
                  <a:pt x="201168" y="356615"/>
                </a:lnTo>
                <a:lnTo>
                  <a:pt x="201168" y="0"/>
                </a:lnTo>
                <a:close/>
              </a:path>
              <a:path w="695325" h="609600">
                <a:moveTo>
                  <a:pt x="475488" y="304799"/>
                </a:moveTo>
                <a:lnTo>
                  <a:pt x="475488" y="356615"/>
                </a:lnTo>
                <a:lnTo>
                  <a:pt x="550103" y="356615"/>
                </a:lnTo>
                <a:lnTo>
                  <a:pt x="475488" y="304799"/>
                </a:lnTo>
                <a:close/>
              </a:path>
            </a:pathLst>
          </a:custGeom>
          <a:solidFill>
            <a:srgbClr val="888888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689696" y="5265286"/>
            <a:ext cx="623356" cy="589062"/>
          </a:xfrm>
          <a:custGeom>
            <a:avLst/>
            <a:gdLst/>
            <a:ahLst/>
            <a:cxnLst/>
            <a:rect l="l" t="t" r="r" b="b"/>
            <a:pathLst>
              <a:path w="728979" h="649604">
                <a:moveTo>
                  <a:pt x="475488" y="573029"/>
                </a:moveTo>
                <a:lnTo>
                  <a:pt x="475488" y="649229"/>
                </a:lnTo>
                <a:lnTo>
                  <a:pt x="510381" y="624845"/>
                </a:lnTo>
                <a:lnTo>
                  <a:pt x="499872" y="624845"/>
                </a:lnTo>
                <a:lnTo>
                  <a:pt x="481584" y="612653"/>
                </a:lnTo>
                <a:lnTo>
                  <a:pt x="499872" y="599952"/>
                </a:lnTo>
                <a:lnTo>
                  <a:pt x="499872" y="585221"/>
                </a:lnTo>
                <a:lnTo>
                  <a:pt x="487680" y="585221"/>
                </a:lnTo>
                <a:lnTo>
                  <a:pt x="475488" y="573029"/>
                </a:lnTo>
                <a:close/>
              </a:path>
              <a:path w="728979" h="649604">
                <a:moveTo>
                  <a:pt x="499872" y="599952"/>
                </a:moveTo>
                <a:lnTo>
                  <a:pt x="481584" y="612653"/>
                </a:lnTo>
                <a:lnTo>
                  <a:pt x="499872" y="624845"/>
                </a:lnTo>
                <a:lnTo>
                  <a:pt x="499872" y="599952"/>
                </a:lnTo>
                <a:close/>
              </a:path>
              <a:path w="728979" h="649604">
                <a:moveTo>
                  <a:pt x="685678" y="470916"/>
                </a:moveTo>
                <a:lnTo>
                  <a:pt x="499872" y="599952"/>
                </a:lnTo>
                <a:lnTo>
                  <a:pt x="499872" y="624845"/>
                </a:lnTo>
                <a:lnTo>
                  <a:pt x="510381" y="624845"/>
                </a:lnTo>
                <a:lnTo>
                  <a:pt x="715386" y="481584"/>
                </a:lnTo>
                <a:lnTo>
                  <a:pt x="701040" y="481584"/>
                </a:lnTo>
                <a:lnTo>
                  <a:pt x="685678" y="470916"/>
                </a:lnTo>
                <a:close/>
              </a:path>
              <a:path w="728979" h="649604">
                <a:moveTo>
                  <a:pt x="225551" y="0"/>
                </a:moveTo>
                <a:lnTo>
                  <a:pt x="0" y="0"/>
                </a:lnTo>
                <a:lnTo>
                  <a:pt x="0" y="585221"/>
                </a:lnTo>
                <a:lnTo>
                  <a:pt x="475488" y="585221"/>
                </a:lnTo>
                <a:lnTo>
                  <a:pt x="475488" y="573029"/>
                </a:lnTo>
                <a:lnTo>
                  <a:pt x="24384" y="573029"/>
                </a:lnTo>
                <a:lnTo>
                  <a:pt x="12192" y="560837"/>
                </a:lnTo>
                <a:lnTo>
                  <a:pt x="24384" y="560837"/>
                </a:lnTo>
                <a:lnTo>
                  <a:pt x="24384" y="27432"/>
                </a:lnTo>
                <a:lnTo>
                  <a:pt x="12192" y="27432"/>
                </a:lnTo>
                <a:lnTo>
                  <a:pt x="24384" y="15240"/>
                </a:lnTo>
                <a:lnTo>
                  <a:pt x="225551" y="15240"/>
                </a:lnTo>
                <a:lnTo>
                  <a:pt x="225551" y="0"/>
                </a:lnTo>
                <a:close/>
              </a:path>
              <a:path w="728979" h="649604">
                <a:moveTo>
                  <a:pt x="499872" y="560837"/>
                </a:moveTo>
                <a:lnTo>
                  <a:pt x="24384" y="560837"/>
                </a:lnTo>
                <a:lnTo>
                  <a:pt x="24384" y="573029"/>
                </a:lnTo>
                <a:lnTo>
                  <a:pt x="475488" y="573029"/>
                </a:lnTo>
                <a:lnTo>
                  <a:pt x="487680" y="585221"/>
                </a:lnTo>
                <a:lnTo>
                  <a:pt x="499872" y="585221"/>
                </a:lnTo>
                <a:lnTo>
                  <a:pt x="499872" y="560837"/>
                </a:lnTo>
                <a:close/>
              </a:path>
              <a:path w="728979" h="649604">
                <a:moveTo>
                  <a:pt x="24384" y="560837"/>
                </a:moveTo>
                <a:lnTo>
                  <a:pt x="12192" y="560837"/>
                </a:lnTo>
                <a:lnTo>
                  <a:pt x="24384" y="573029"/>
                </a:lnTo>
                <a:lnTo>
                  <a:pt x="24384" y="560837"/>
                </a:lnTo>
                <a:close/>
              </a:path>
              <a:path w="728979" h="649604">
                <a:moveTo>
                  <a:pt x="701040" y="460248"/>
                </a:moveTo>
                <a:lnTo>
                  <a:pt x="685678" y="470916"/>
                </a:lnTo>
                <a:lnTo>
                  <a:pt x="701040" y="481584"/>
                </a:lnTo>
                <a:lnTo>
                  <a:pt x="701040" y="460248"/>
                </a:lnTo>
                <a:close/>
              </a:path>
              <a:path w="728979" h="649604">
                <a:moveTo>
                  <a:pt x="711024" y="460248"/>
                </a:moveTo>
                <a:lnTo>
                  <a:pt x="701040" y="460248"/>
                </a:lnTo>
                <a:lnTo>
                  <a:pt x="701040" y="481584"/>
                </a:lnTo>
                <a:lnTo>
                  <a:pt x="715386" y="481584"/>
                </a:lnTo>
                <a:lnTo>
                  <a:pt x="728472" y="472440"/>
                </a:lnTo>
                <a:lnTo>
                  <a:pt x="711024" y="460248"/>
                </a:lnTo>
                <a:close/>
              </a:path>
              <a:path w="728979" h="649604">
                <a:moveTo>
                  <a:pt x="510382" y="320040"/>
                </a:moveTo>
                <a:lnTo>
                  <a:pt x="499872" y="320040"/>
                </a:lnTo>
                <a:lnTo>
                  <a:pt x="499872" y="341883"/>
                </a:lnTo>
                <a:lnTo>
                  <a:pt x="685678" y="470916"/>
                </a:lnTo>
                <a:lnTo>
                  <a:pt x="701040" y="460248"/>
                </a:lnTo>
                <a:lnTo>
                  <a:pt x="711024" y="460248"/>
                </a:lnTo>
                <a:lnTo>
                  <a:pt x="510382" y="320040"/>
                </a:lnTo>
                <a:close/>
              </a:path>
              <a:path w="728979" h="649604">
                <a:moveTo>
                  <a:pt x="201168" y="15240"/>
                </a:moveTo>
                <a:lnTo>
                  <a:pt x="201168" y="384048"/>
                </a:lnTo>
                <a:lnTo>
                  <a:pt x="499872" y="384048"/>
                </a:lnTo>
                <a:lnTo>
                  <a:pt x="499872" y="371856"/>
                </a:lnTo>
                <a:lnTo>
                  <a:pt x="225551" y="371856"/>
                </a:lnTo>
                <a:lnTo>
                  <a:pt x="213360" y="359664"/>
                </a:lnTo>
                <a:lnTo>
                  <a:pt x="225551" y="359664"/>
                </a:lnTo>
                <a:lnTo>
                  <a:pt x="225551" y="27432"/>
                </a:lnTo>
                <a:lnTo>
                  <a:pt x="213360" y="27432"/>
                </a:lnTo>
                <a:lnTo>
                  <a:pt x="201168" y="15240"/>
                </a:lnTo>
                <a:close/>
              </a:path>
              <a:path w="728979" h="649604">
                <a:moveTo>
                  <a:pt x="225551" y="359664"/>
                </a:moveTo>
                <a:lnTo>
                  <a:pt x="213360" y="359664"/>
                </a:lnTo>
                <a:lnTo>
                  <a:pt x="225551" y="371856"/>
                </a:lnTo>
                <a:lnTo>
                  <a:pt x="225551" y="359664"/>
                </a:lnTo>
                <a:close/>
              </a:path>
              <a:path w="728979" h="649604">
                <a:moveTo>
                  <a:pt x="475488" y="359664"/>
                </a:moveTo>
                <a:lnTo>
                  <a:pt x="225551" y="359664"/>
                </a:lnTo>
                <a:lnTo>
                  <a:pt x="225551" y="371856"/>
                </a:lnTo>
                <a:lnTo>
                  <a:pt x="475488" y="371856"/>
                </a:lnTo>
                <a:lnTo>
                  <a:pt x="475488" y="359664"/>
                </a:lnTo>
                <a:close/>
              </a:path>
              <a:path w="728979" h="649604">
                <a:moveTo>
                  <a:pt x="475488" y="295656"/>
                </a:moveTo>
                <a:lnTo>
                  <a:pt x="475488" y="371856"/>
                </a:lnTo>
                <a:lnTo>
                  <a:pt x="487680" y="359664"/>
                </a:lnTo>
                <a:lnTo>
                  <a:pt x="499872" y="359664"/>
                </a:lnTo>
                <a:lnTo>
                  <a:pt x="499872" y="341883"/>
                </a:lnTo>
                <a:lnTo>
                  <a:pt x="481584" y="329184"/>
                </a:lnTo>
                <a:lnTo>
                  <a:pt x="499872" y="320040"/>
                </a:lnTo>
                <a:lnTo>
                  <a:pt x="510382" y="320040"/>
                </a:lnTo>
                <a:lnTo>
                  <a:pt x="475488" y="295656"/>
                </a:lnTo>
                <a:close/>
              </a:path>
              <a:path w="728979" h="649604">
                <a:moveTo>
                  <a:pt x="499872" y="359664"/>
                </a:moveTo>
                <a:lnTo>
                  <a:pt x="487680" y="359664"/>
                </a:lnTo>
                <a:lnTo>
                  <a:pt x="475488" y="371856"/>
                </a:lnTo>
                <a:lnTo>
                  <a:pt x="499872" y="371856"/>
                </a:lnTo>
                <a:lnTo>
                  <a:pt x="499872" y="359664"/>
                </a:lnTo>
                <a:close/>
              </a:path>
              <a:path w="728979" h="649604">
                <a:moveTo>
                  <a:pt x="499872" y="320040"/>
                </a:moveTo>
                <a:lnTo>
                  <a:pt x="481584" y="329184"/>
                </a:lnTo>
                <a:lnTo>
                  <a:pt x="499872" y="341883"/>
                </a:lnTo>
                <a:lnTo>
                  <a:pt x="499872" y="320040"/>
                </a:lnTo>
                <a:close/>
              </a:path>
              <a:path w="728979" h="649604">
                <a:moveTo>
                  <a:pt x="24384" y="15240"/>
                </a:moveTo>
                <a:lnTo>
                  <a:pt x="12192" y="27432"/>
                </a:lnTo>
                <a:lnTo>
                  <a:pt x="24384" y="27432"/>
                </a:lnTo>
                <a:lnTo>
                  <a:pt x="24384" y="15240"/>
                </a:lnTo>
                <a:close/>
              </a:path>
              <a:path w="728979" h="649604">
                <a:moveTo>
                  <a:pt x="201168" y="15240"/>
                </a:moveTo>
                <a:lnTo>
                  <a:pt x="24384" y="15240"/>
                </a:lnTo>
                <a:lnTo>
                  <a:pt x="24384" y="27432"/>
                </a:lnTo>
                <a:lnTo>
                  <a:pt x="201168" y="27432"/>
                </a:lnTo>
                <a:lnTo>
                  <a:pt x="201168" y="15240"/>
                </a:lnTo>
                <a:close/>
              </a:path>
              <a:path w="728979" h="649604">
                <a:moveTo>
                  <a:pt x="225551" y="15240"/>
                </a:moveTo>
                <a:lnTo>
                  <a:pt x="201168" y="15240"/>
                </a:lnTo>
                <a:lnTo>
                  <a:pt x="213360" y="27432"/>
                </a:lnTo>
                <a:lnTo>
                  <a:pt x="225551" y="27432"/>
                </a:lnTo>
                <a:lnTo>
                  <a:pt x="225551" y="1524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019860" y="4568777"/>
            <a:ext cx="2825735" cy="652403"/>
          </a:xfrm>
          <a:custGeom>
            <a:avLst/>
            <a:gdLst/>
            <a:ahLst/>
            <a:cxnLst/>
            <a:rect l="l" t="t" r="r" b="b"/>
            <a:pathLst>
              <a:path w="3304540" h="719454">
                <a:moveTo>
                  <a:pt x="3185159" y="0"/>
                </a:moveTo>
                <a:lnTo>
                  <a:pt x="118872" y="0"/>
                </a:lnTo>
                <a:lnTo>
                  <a:pt x="73294" y="9572"/>
                </a:lnTo>
                <a:lnTo>
                  <a:pt x="35433" y="35433"/>
                </a:lnTo>
                <a:lnTo>
                  <a:pt x="9572" y="73294"/>
                </a:lnTo>
                <a:lnTo>
                  <a:pt x="0" y="118872"/>
                </a:lnTo>
                <a:lnTo>
                  <a:pt x="0" y="600456"/>
                </a:lnTo>
                <a:lnTo>
                  <a:pt x="9572" y="646033"/>
                </a:lnTo>
                <a:lnTo>
                  <a:pt x="35433" y="683895"/>
                </a:lnTo>
                <a:lnTo>
                  <a:pt x="73294" y="709755"/>
                </a:lnTo>
                <a:lnTo>
                  <a:pt x="118872" y="719328"/>
                </a:lnTo>
                <a:lnTo>
                  <a:pt x="3185159" y="719328"/>
                </a:lnTo>
                <a:lnTo>
                  <a:pt x="3232022" y="709755"/>
                </a:lnTo>
                <a:lnTo>
                  <a:pt x="3269741" y="683895"/>
                </a:lnTo>
                <a:lnTo>
                  <a:pt x="3294887" y="646033"/>
                </a:lnTo>
                <a:lnTo>
                  <a:pt x="3304031" y="600456"/>
                </a:lnTo>
                <a:lnTo>
                  <a:pt x="3304031" y="118872"/>
                </a:lnTo>
                <a:lnTo>
                  <a:pt x="3294888" y="73294"/>
                </a:lnTo>
                <a:lnTo>
                  <a:pt x="3269742" y="35433"/>
                </a:lnTo>
                <a:lnTo>
                  <a:pt x="3232023" y="9572"/>
                </a:lnTo>
                <a:lnTo>
                  <a:pt x="3185159" y="0"/>
                </a:lnTo>
                <a:close/>
              </a:path>
            </a:pathLst>
          </a:custGeom>
          <a:solidFill>
            <a:srgbClr val="C06349">
              <a:alpha val="83000"/>
            </a:srgbClr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009435" y="4557721"/>
            <a:ext cx="2846369" cy="674859"/>
          </a:xfrm>
          <a:custGeom>
            <a:avLst/>
            <a:gdLst/>
            <a:ahLst/>
            <a:cxnLst/>
            <a:rect l="l" t="t" r="r" b="b"/>
            <a:pathLst>
              <a:path w="3328670" h="744220">
                <a:moveTo>
                  <a:pt x="3246120" y="734567"/>
                </a:moveTo>
                <a:lnTo>
                  <a:pt x="82296" y="734567"/>
                </a:lnTo>
                <a:lnTo>
                  <a:pt x="118872" y="743711"/>
                </a:lnTo>
                <a:lnTo>
                  <a:pt x="3209544" y="743711"/>
                </a:lnTo>
                <a:lnTo>
                  <a:pt x="3224784" y="740663"/>
                </a:lnTo>
                <a:lnTo>
                  <a:pt x="3246120" y="734567"/>
                </a:lnTo>
                <a:close/>
              </a:path>
              <a:path w="3328670" h="744220">
                <a:moveTo>
                  <a:pt x="3249168" y="9143"/>
                </a:moveTo>
                <a:lnTo>
                  <a:pt x="79248" y="9143"/>
                </a:lnTo>
                <a:lnTo>
                  <a:pt x="57912" y="21335"/>
                </a:lnTo>
                <a:lnTo>
                  <a:pt x="57912" y="24383"/>
                </a:lnTo>
                <a:lnTo>
                  <a:pt x="39624" y="36575"/>
                </a:lnTo>
                <a:lnTo>
                  <a:pt x="36576" y="39623"/>
                </a:lnTo>
                <a:lnTo>
                  <a:pt x="21336" y="57911"/>
                </a:lnTo>
                <a:lnTo>
                  <a:pt x="9144" y="79247"/>
                </a:lnTo>
                <a:lnTo>
                  <a:pt x="9144" y="82295"/>
                </a:lnTo>
                <a:lnTo>
                  <a:pt x="0" y="118871"/>
                </a:lnTo>
                <a:lnTo>
                  <a:pt x="0" y="624839"/>
                </a:lnTo>
                <a:lnTo>
                  <a:pt x="3048" y="640079"/>
                </a:lnTo>
                <a:lnTo>
                  <a:pt x="9144" y="661415"/>
                </a:lnTo>
                <a:lnTo>
                  <a:pt x="9144" y="664463"/>
                </a:lnTo>
                <a:lnTo>
                  <a:pt x="21336" y="685799"/>
                </a:lnTo>
                <a:lnTo>
                  <a:pt x="36576" y="704087"/>
                </a:lnTo>
                <a:lnTo>
                  <a:pt x="39624" y="707135"/>
                </a:lnTo>
                <a:lnTo>
                  <a:pt x="57912" y="719327"/>
                </a:lnTo>
                <a:lnTo>
                  <a:pt x="57912" y="722375"/>
                </a:lnTo>
                <a:lnTo>
                  <a:pt x="79248" y="734567"/>
                </a:lnTo>
                <a:lnTo>
                  <a:pt x="3249168" y="734567"/>
                </a:lnTo>
                <a:lnTo>
                  <a:pt x="3270504" y="722375"/>
                </a:lnTo>
                <a:lnTo>
                  <a:pt x="3270504" y="719327"/>
                </a:lnTo>
                <a:lnTo>
                  <a:pt x="118872" y="719327"/>
                </a:lnTo>
                <a:lnTo>
                  <a:pt x="109728" y="716279"/>
                </a:lnTo>
                <a:lnTo>
                  <a:pt x="88392" y="710183"/>
                </a:lnTo>
                <a:lnTo>
                  <a:pt x="91440" y="710183"/>
                </a:lnTo>
                <a:lnTo>
                  <a:pt x="70104" y="701039"/>
                </a:lnTo>
                <a:lnTo>
                  <a:pt x="73152" y="701039"/>
                </a:lnTo>
                <a:lnTo>
                  <a:pt x="58521" y="688847"/>
                </a:lnTo>
                <a:lnTo>
                  <a:pt x="57912" y="688847"/>
                </a:lnTo>
                <a:lnTo>
                  <a:pt x="54864" y="685799"/>
                </a:lnTo>
                <a:lnTo>
                  <a:pt x="55372" y="685799"/>
                </a:lnTo>
                <a:lnTo>
                  <a:pt x="45212" y="673607"/>
                </a:lnTo>
                <a:lnTo>
                  <a:pt x="42672" y="673607"/>
                </a:lnTo>
                <a:lnTo>
                  <a:pt x="34834" y="655319"/>
                </a:lnTo>
                <a:lnTo>
                  <a:pt x="33528" y="655319"/>
                </a:lnTo>
                <a:lnTo>
                  <a:pt x="27432" y="630935"/>
                </a:lnTo>
                <a:lnTo>
                  <a:pt x="24384" y="621791"/>
                </a:lnTo>
                <a:lnTo>
                  <a:pt x="24384" y="121919"/>
                </a:lnTo>
                <a:lnTo>
                  <a:pt x="27432" y="109727"/>
                </a:lnTo>
                <a:lnTo>
                  <a:pt x="33528" y="88391"/>
                </a:lnTo>
                <a:lnTo>
                  <a:pt x="34834" y="88391"/>
                </a:lnTo>
                <a:lnTo>
                  <a:pt x="42672" y="70103"/>
                </a:lnTo>
                <a:lnTo>
                  <a:pt x="45212" y="70103"/>
                </a:lnTo>
                <a:lnTo>
                  <a:pt x="55372" y="57911"/>
                </a:lnTo>
                <a:lnTo>
                  <a:pt x="54864" y="57911"/>
                </a:lnTo>
                <a:lnTo>
                  <a:pt x="57912" y="54863"/>
                </a:lnTo>
                <a:lnTo>
                  <a:pt x="58521" y="54863"/>
                </a:lnTo>
                <a:lnTo>
                  <a:pt x="73152" y="42671"/>
                </a:lnTo>
                <a:lnTo>
                  <a:pt x="70104" y="42671"/>
                </a:lnTo>
                <a:lnTo>
                  <a:pt x="91440" y="33527"/>
                </a:lnTo>
                <a:lnTo>
                  <a:pt x="88392" y="33527"/>
                </a:lnTo>
                <a:lnTo>
                  <a:pt x="112776" y="27431"/>
                </a:lnTo>
                <a:lnTo>
                  <a:pt x="109728" y="27431"/>
                </a:lnTo>
                <a:lnTo>
                  <a:pt x="121920" y="24383"/>
                </a:lnTo>
                <a:lnTo>
                  <a:pt x="3273552" y="24383"/>
                </a:lnTo>
                <a:lnTo>
                  <a:pt x="3270504" y="21335"/>
                </a:lnTo>
                <a:lnTo>
                  <a:pt x="3249168" y="9143"/>
                </a:lnTo>
                <a:close/>
              </a:path>
              <a:path w="3328670" h="744220">
                <a:moveTo>
                  <a:pt x="3271889" y="687185"/>
                </a:moveTo>
                <a:lnTo>
                  <a:pt x="3255264" y="701039"/>
                </a:lnTo>
                <a:lnTo>
                  <a:pt x="3258312" y="701039"/>
                </a:lnTo>
                <a:lnTo>
                  <a:pt x="3236976" y="710183"/>
                </a:lnTo>
                <a:lnTo>
                  <a:pt x="3240024" y="710183"/>
                </a:lnTo>
                <a:lnTo>
                  <a:pt x="3218688" y="716279"/>
                </a:lnTo>
                <a:lnTo>
                  <a:pt x="3206496" y="719327"/>
                </a:lnTo>
                <a:lnTo>
                  <a:pt x="3270504" y="719327"/>
                </a:lnTo>
                <a:lnTo>
                  <a:pt x="3288792" y="707135"/>
                </a:lnTo>
                <a:lnTo>
                  <a:pt x="3291840" y="707135"/>
                </a:lnTo>
                <a:lnTo>
                  <a:pt x="3291840" y="704087"/>
                </a:lnTo>
                <a:lnTo>
                  <a:pt x="3304540" y="688847"/>
                </a:lnTo>
                <a:lnTo>
                  <a:pt x="3270504" y="688847"/>
                </a:lnTo>
                <a:lnTo>
                  <a:pt x="3271889" y="687185"/>
                </a:lnTo>
                <a:close/>
              </a:path>
              <a:path w="3328670" h="744220">
                <a:moveTo>
                  <a:pt x="54864" y="685799"/>
                </a:moveTo>
                <a:lnTo>
                  <a:pt x="57912" y="688847"/>
                </a:lnTo>
                <a:lnTo>
                  <a:pt x="56526" y="687185"/>
                </a:lnTo>
                <a:lnTo>
                  <a:pt x="54864" y="685799"/>
                </a:lnTo>
                <a:close/>
              </a:path>
              <a:path w="3328670" h="744220">
                <a:moveTo>
                  <a:pt x="56526" y="687185"/>
                </a:moveTo>
                <a:lnTo>
                  <a:pt x="57912" y="688847"/>
                </a:lnTo>
                <a:lnTo>
                  <a:pt x="58521" y="688847"/>
                </a:lnTo>
                <a:lnTo>
                  <a:pt x="56526" y="687185"/>
                </a:lnTo>
                <a:close/>
              </a:path>
              <a:path w="3328670" h="744220">
                <a:moveTo>
                  <a:pt x="3273552" y="685799"/>
                </a:moveTo>
                <a:lnTo>
                  <a:pt x="3271889" y="687185"/>
                </a:lnTo>
                <a:lnTo>
                  <a:pt x="3270504" y="688847"/>
                </a:lnTo>
                <a:lnTo>
                  <a:pt x="3273552" y="685799"/>
                </a:lnTo>
                <a:close/>
              </a:path>
              <a:path w="3328670" h="744220">
                <a:moveTo>
                  <a:pt x="3307079" y="685799"/>
                </a:moveTo>
                <a:lnTo>
                  <a:pt x="3273552" y="685799"/>
                </a:lnTo>
                <a:lnTo>
                  <a:pt x="3270504" y="688847"/>
                </a:lnTo>
                <a:lnTo>
                  <a:pt x="3304540" y="688847"/>
                </a:lnTo>
                <a:lnTo>
                  <a:pt x="3307079" y="685799"/>
                </a:lnTo>
                <a:close/>
              </a:path>
              <a:path w="3328670" h="744220">
                <a:moveTo>
                  <a:pt x="55372" y="685799"/>
                </a:moveTo>
                <a:lnTo>
                  <a:pt x="54864" y="685799"/>
                </a:lnTo>
                <a:lnTo>
                  <a:pt x="56526" y="687185"/>
                </a:lnTo>
                <a:lnTo>
                  <a:pt x="55372" y="685799"/>
                </a:lnTo>
                <a:close/>
              </a:path>
              <a:path w="3328670" h="744220">
                <a:moveTo>
                  <a:pt x="3285744" y="670559"/>
                </a:moveTo>
                <a:lnTo>
                  <a:pt x="3271889" y="687185"/>
                </a:lnTo>
                <a:lnTo>
                  <a:pt x="3273552" y="685799"/>
                </a:lnTo>
                <a:lnTo>
                  <a:pt x="3307079" y="685799"/>
                </a:lnTo>
                <a:lnTo>
                  <a:pt x="3314046" y="673607"/>
                </a:lnTo>
                <a:lnTo>
                  <a:pt x="3285744" y="673607"/>
                </a:lnTo>
                <a:lnTo>
                  <a:pt x="3285744" y="670559"/>
                </a:lnTo>
                <a:close/>
              </a:path>
              <a:path w="3328670" h="744220">
                <a:moveTo>
                  <a:pt x="42672" y="670559"/>
                </a:moveTo>
                <a:lnTo>
                  <a:pt x="42672" y="673607"/>
                </a:lnTo>
                <a:lnTo>
                  <a:pt x="45212" y="673607"/>
                </a:lnTo>
                <a:lnTo>
                  <a:pt x="42672" y="670559"/>
                </a:lnTo>
                <a:close/>
              </a:path>
              <a:path w="3328670" h="744220">
                <a:moveTo>
                  <a:pt x="3294888" y="652271"/>
                </a:moveTo>
                <a:lnTo>
                  <a:pt x="3285744" y="673607"/>
                </a:lnTo>
                <a:lnTo>
                  <a:pt x="3314046" y="673607"/>
                </a:lnTo>
                <a:lnTo>
                  <a:pt x="3319272" y="664463"/>
                </a:lnTo>
                <a:lnTo>
                  <a:pt x="3319272" y="661415"/>
                </a:lnTo>
                <a:lnTo>
                  <a:pt x="3320796" y="655319"/>
                </a:lnTo>
                <a:lnTo>
                  <a:pt x="3294888" y="655319"/>
                </a:lnTo>
                <a:lnTo>
                  <a:pt x="3294888" y="652271"/>
                </a:lnTo>
                <a:close/>
              </a:path>
              <a:path w="3328670" h="744220">
                <a:moveTo>
                  <a:pt x="33528" y="652271"/>
                </a:moveTo>
                <a:lnTo>
                  <a:pt x="33528" y="655319"/>
                </a:lnTo>
                <a:lnTo>
                  <a:pt x="34834" y="655319"/>
                </a:lnTo>
                <a:lnTo>
                  <a:pt x="33528" y="652271"/>
                </a:lnTo>
                <a:close/>
              </a:path>
              <a:path w="3328670" h="744220">
                <a:moveTo>
                  <a:pt x="3321013" y="88391"/>
                </a:moveTo>
                <a:lnTo>
                  <a:pt x="3294888" y="88391"/>
                </a:lnTo>
                <a:lnTo>
                  <a:pt x="3300984" y="112775"/>
                </a:lnTo>
                <a:lnTo>
                  <a:pt x="3304032" y="121919"/>
                </a:lnTo>
                <a:lnTo>
                  <a:pt x="3304032" y="621791"/>
                </a:lnTo>
                <a:lnTo>
                  <a:pt x="3300984" y="633983"/>
                </a:lnTo>
                <a:lnTo>
                  <a:pt x="3294888" y="655319"/>
                </a:lnTo>
                <a:lnTo>
                  <a:pt x="3320796" y="655319"/>
                </a:lnTo>
                <a:lnTo>
                  <a:pt x="3328416" y="624839"/>
                </a:lnTo>
                <a:lnTo>
                  <a:pt x="3328416" y="118871"/>
                </a:lnTo>
                <a:lnTo>
                  <a:pt x="3325368" y="103631"/>
                </a:lnTo>
                <a:lnTo>
                  <a:pt x="3321013" y="88391"/>
                </a:lnTo>
                <a:close/>
              </a:path>
              <a:path w="3328670" h="744220">
                <a:moveTo>
                  <a:pt x="34834" y="88391"/>
                </a:moveTo>
                <a:lnTo>
                  <a:pt x="33528" y="88391"/>
                </a:lnTo>
                <a:lnTo>
                  <a:pt x="33528" y="91439"/>
                </a:lnTo>
                <a:lnTo>
                  <a:pt x="34834" y="88391"/>
                </a:lnTo>
                <a:close/>
              </a:path>
              <a:path w="3328670" h="744220">
                <a:moveTo>
                  <a:pt x="3314046" y="70103"/>
                </a:moveTo>
                <a:lnTo>
                  <a:pt x="3285744" y="70103"/>
                </a:lnTo>
                <a:lnTo>
                  <a:pt x="3294888" y="91439"/>
                </a:lnTo>
                <a:lnTo>
                  <a:pt x="3294888" y="88391"/>
                </a:lnTo>
                <a:lnTo>
                  <a:pt x="3321013" y="88391"/>
                </a:lnTo>
                <a:lnTo>
                  <a:pt x="3319272" y="82295"/>
                </a:lnTo>
                <a:lnTo>
                  <a:pt x="3319272" y="79247"/>
                </a:lnTo>
                <a:lnTo>
                  <a:pt x="3314046" y="70103"/>
                </a:lnTo>
                <a:close/>
              </a:path>
              <a:path w="3328670" h="744220">
                <a:moveTo>
                  <a:pt x="45212" y="70103"/>
                </a:moveTo>
                <a:lnTo>
                  <a:pt x="42672" y="70103"/>
                </a:lnTo>
                <a:lnTo>
                  <a:pt x="42672" y="73151"/>
                </a:lnTo>
                <a:lnTo>
                  <a:pt x="45212" y="70103"/>
                </a:lnTo>
                <a:close/>
              </a:path>
              <a:path w="3328670" h="744220">
                <a:moveTo>
                  <a:pt x="3271889" y="56526"/>
                </a:moveTo>
                <a:lnTo>
                  <a:pt x="3285744" y="73151"/>
                </a:lnTo>
                <a:lnTo>
                  <a:pt x="3285744" y="70103"/>
                </a:lnTo>
                <a:lnTo>
                  <a:pt x="3314046" y="70103"/>
                </a:lnTo>
                <a:lnTo>
                  <a:pt x="3307079" y="57911"/>
                </a:lnTo>
                <a:lnTo>
                  <a:pt x="3273552" y="57911"/>
                </a:lnTo>
                <a:lnTo>
                  <a:pt x="3271889" y="56526"/>
                </a:lnTo>
                <a:close/>
              </a:path>
              <a:path w="3328670" h="744220">
                <a:moveTo>
                  <a:pt x="57912" y="54863"/>
                </a:moveTo>
                <a:lnTo>
                  <a:pt x="54864" y="57911"/>
                </a:lnTo>
                <a:lnTo>
                  <a:pt x="56526" y="56526"/>
                </a:lnTo>
                <a:lnTo>
                  <a:pt x="57912" y="54863"/>
                </a:lnTo>
                <a:close/>
              </a:path>
              <a:path w="3328670" h="744220">
                <a:moveTo>
                  <a:pt x="56526" y="56526"/>
                </a:moveTo>
                <a:lnTo>
                  <a:pt x="54864" y="57911"/>
                </a:lnTo>
                <a:lnTo>
                  <a:pt x="55372" y="57911"/>
                </a:lnTo>
                <a:lnTo>
                  <a:pt x="56526" y="56526"/>
                </a:lnTo>
                <a:close/>
              </a:path>
              <a:path w="3328670" h="744220">
                <a:moveTo>
                  <a:pt x="3270504" y="54863"/>
                </a:moveTo>
                <a:lnTo>
                  <a:pt x="3271889" y="56526"/>
                </a:lnTo>
                <a:lnTo>
                  <a:pt x="3273552" y="57911"/>
                </a:lnTo>
                <a:lnTo>
                  <a:pt x="3270504" y="54863"/>
                </a:lnTo>
                <a:close/>
              </a:path>
              <a:path w="3328670" h="744220">
                <a:moveTo>
                  <a:pt x="3304539" y="54863"/>
                </a:moveTo>
                <a:lnTo>
                  <a:pt x="3270504" y="54863"/>
                </a:lnTo>
                <a:lnTo>
                  <a:pt x="3273552" y="57911"/>
                </a:lnTo>
                <a:lnTo>
                  <a:pt x="3307079" y="57911"/>
                </a:lnTo>
                <a:lnTo>
                  <a:pt x="3304539" y="54863"/>
                </a:lnTo>
                <a:close/>
              </a:path>
              <a:path w="3328670" h="744220">
                <a:moveTo>
                  <a:pt x="58521" y="54863"/>
                </a:moveTo>
                <a:lnTo>
                  <a:pt x="57912" y="54863"/>
                </a:lnTo>
                <a:lnTo>
                  <a:pt x="56526" y="56526"/>
                </a:lnTo>
                <a:lnTo>
                  <a:pt x="58521" y="54863"/>
                </a:lnTo>
                <a:close/>
              </a:path>
              <a:path w="3328670" h="744220">
                <a:moveTo>
                  <a:pt x="3273552" y="24383"/>
                </a:moveTo>
                <a:lnTo>
                  <a:pt x="3209544" y="24383"/>
                </a:lnTo>
                <a:lnTo>
                  <a:pt x="3218688" y="27431"/>
                </a:lnTo>
                <a:lnTo>
                  <a:pt x="3240024" y="33527"/>
                </a:lnTo>
                <a:lnTo>
                  <a:pt x="3236976" y="33527"/>
                </a:lnTo>
                <a:lnTo>
                  <a:pt x="3258312" y="42671"/>
                </a:lnTo>
                <a:lnTo>
                  <a:pt x="3255264" y="42671"/>
                </a:lnTo>
                <a:lnTo>
                  <a:pt x="3271889" y="56526"/>
                </a:lnTo>
                <a:lnTo>
                  <a:pt x="3270504" y="54863"/>
                </a:lnTo>
                <a:lnTo>
                  <a:pt x="3304539" y="54863"/>
                </a:lnTo>
                <a:lnTo>
                  <a:pt x="3291840" y="39623"/>
                </a:lnTo>
                <a:lnTo>
                  <a:pt x="3291840" y="36575"/>
                </a:lnTo>
                <a:lnTo>
                  <a:pt x="3288792" y="36575"/>
                </a:lnTo>
                <a:lnTo>
                  <a:pt x="3273552" y="24383"/>
                </a:lnTo>
                <a:close/>
              </a:path>
              <a:path w="3328670" h="744220">
                <a:moveTo>
                  <a:pt x="3224784" y="3047"/>
                </a:moveTo>
                <a:lnTo>
                  <a:pt x="103632" y="3047"/>
                </a:lnTo>
                <a:lnTo>
                  <a:pt x="82296" y="9143"/>
                </a:lnTo>
                <a:lnTo>
                  <a:pt x="3246120" y="9143"/>
                </a:lnTo>
                <a:lnTo>
                  <a:pt x="3224784" y="3047"/>
                </a:lnTo>
                <a:close/>
              </a:path>
              <a:path w="3328670" h="744220">
                <a:moveTo>
                  <a:pt x="3209544" y="0"/>
                </a:moveTo>
                <a:lnTo>
                  <a:pt x="118872" y="0"/>
                </a:lnTo>
                <a:lnTo>
                  <a:pt x="106680" y="3047"/>
                </a:lnTo>
                <a:lnTo>
                  <a:pt x="3221736" y="3047"/>
                </a:lnTo>
                <a:lnTo>
                  <a:pt x="3209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79373" y="4659524"/>
            <a:ext cx="2703019" cy="438197"/>
          </a:xfrm>
          <a:prstGeom prst="rect">
            <a:avLst/>
          </a:prstGeom>
        </p:spPr>
        <p:txBody>
          <a:bodyPr vert="horz" wrap="square" lIns="0" tIns="31165" rIns="0" bIns="0" rtlCol="0">
            <a:spAutoFit/>
          </a:bodyPr>
          <a:lstStyle/>
          <a:p>
            <a:pPr marL="10574" marR="4453" algn="ctr" defTabSz="801401" eaLnBrk="1" fontAlgn="auto" hangingPunct="1">
              <a:lnSpc>
                <a:spcPct val="86400"/>
              </a:lnSpc>
              <a:spcBef>
                <a:spcPts val="245"/>
              </a:spcBef>
              <a:spcAft>
                <a:spcPts val="0"/>
              </a:spcAft>
            </a:pPr>
            <a:r>
              <a:rPr sz="1000" spc="-9" dirty="0">
                <a:solidFill>
                  <a:srgbClr val="FFFFFF"/>
                </a:solidFill>
                <a:latin typeface="Arial"/>
                <a:cs typeface="Arial"/>
              </a:rPr>
              <a:t>Accordo </a:t>
            </a:r>
            <a:r>
              <a:rPr sz="1000" spc="-4" dirty="0">
                <a:solidFill>
                  <a:srgbClr val="FFFFFF"/>
                </a:solidFill>
                <a:latin typeface="Arial"/>
                <a:cs typeface="Arial"/>
              </a:rPr>
              <a:t>di Finanziamento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FEI e </a:t>
            </a:r>
            <a:r>
              <a:rPr sz="1000" spc="-4" dirty="0">
                <a:solidFill>
                  <a:srgbClr val="FFFFFF"/>
                </a:solidFill>
                <a:latin typeface="Arial"/>
                <a:cs typeface="Arial"/>
              </a:rPr>
              <a:t>Regione </a:t>
            </a:r>
            <a:r>
              <a:rPr sz="1000" dirty="0">
                <a:solidFill>
                  <a:srgbClr val="FFFFFF"/>
                </a:solidFill>
                <a:latin typeface="Arial"/>
                <a:cs typeface="Arial"/>
              </a:rPr>
              <a:t>e  </a:t>
            </a:r>
            <a:r>
              <a:rPr sz="1000" spc="-4" dirty="0">
                <a:solidFill>
                  <a:srgbClr val="FFFFFF"/>
                </a:solidFill>
                <a:latin typeface="Arial"/>
                <a:cs typeface="Arial"/>
              </a:rPr>
              <a:t>lettera </a:t>
            </a:r>
            <a:r>
              <a:rPr sz="1000" spc="-9" dirty="0">
                <a:solidFill>
                  <a:srgbClr val="FFFFFF"/>
                </a:solidFill>
                <a:latin typeface="Arial"/>
                <a:cs typeface="Arial"/>
              </a:rPr>
              <a:t>tripartita FEI-Regione-Commissione </a:t>
            </a:r>
            <a:r>
              <a:rPr sz="1000" spc="-4" dirty="0">
                <a:solidFill>
                  <a:srgbClr val="FFFFFF"/>
                </a:solidFill>
                <a:latin typeface="Arial"/>
                <a:cs typeface="Arial"/>
              </a:rPr>
              <a:t>(DG  EMPL)</a:t>
            </a:r>
            <a:endParaRPr sz="1000" b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6341288" y="5386900"/>
            <a:ext cx="1845633" cy="652403"/>
          </a:xfrm>
          <a:custGeom>
            <a:avLst/>
            <a:gdLst/>
            <a:ahLst/>
            <a:cxnLst/>
            <a:rect l="l" t="t" r="r" b="b"/>
            <a:pathLst>
              <a:path w="2158365" h="719454">
                <a:moveTo>
                  <a:pt x="2036064" y="0"/>
                </a:moveTo>
                <a:lnTo>
                  <a:pt x="118872" y="0"/>
                </a:lnTo>
                <a:lnTo>
                  <a:pt x="72009" y="9620"/>
                </a:lnTo>
                <a:lnTo>
                  <a:pt x="34290" y="35814"/>
                </a:lnTo>
                <a:lnTo>
                  <a:pt x="9144" y="74580"/>
                </a:lnTo>
                <a:lnTo>
                  <a:pt x="0" y="121920"/>
                </a:lnTo>
                <a:lnTo>
                  <a:pt x="0" y="600461"/>
                </a:lnTo>
                <a:lnTo>
                  <a:pt x="9144" y="647324"/>
                </a:lnTo>
                <a:lnTo>
                  <a:pt x="34290" y="685043"/>
                </a:lnTo>
                <a:lnTo>
                  <a:pt x="72009" y="710189"/>
                </a:lnTo>
                <a:lnTo>
                  <a:pt x="118872" y="719333"/>
                </a:lnTo>
                <a:lnTo>
                  <a:pt x="2036064" y="719333"/>
                </a:lnTo>
                <a:lnTo>
                  <a:pt x="2083403" y="710189"/>
                </a:lnTo>
                <a:lnTo>
                  <a:pt x="2122170" y="685043"/>
                </a:lnTo>
                <a:lnTo>
                  <a:pt x="2148363" y="647324"/>
                </a:lnTo>
                <a:lnTo>
                  <a:pt x="2157984" y="600461"/>
                </a:lnTo>
                <a:lnTo>
                  <a:pt x="2157984" y="121920"/>
                </a:lnTo>
                <a:lnTo>
                  <a:pt x="2148363" y="74580"/>
                </a:lnTo>
                <a:lnTo>
                  <a:pt x="2122170" y="35814"/>
                </a:lnTo>
                <a:lnTo>
                  <a:pt x="2083403" y="9620"/>
                </a:lnTo>
                <a:lnTo>
                  <a:pt x="2036064" y="0"/>
                </a:lnTo>
                <a:close/>
              </a:path>
            </a:pathLst>
          </a:custGeom>
          <a:solidFill>
            <a:srgbClr val="C06349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330864" y="5375843"/>
            <a:ext cx="1866267" cy="677163"/>
          </a:xfrm>
          <a:custGeom>
            <a:avLst/>
            <a:gdLst/>
            <a:ahLst/>
            <a:cxnLst/>
            <a:rect l="l" t="t" r="r" b="b"/>
            <a:pathLst>
              <a:path w="2182495" h="746759">
                <a:moveTo>
                  <a:pt x="2063496" y="743717"/>
                </a:moveTo>
                <a:lnTo>
                  <a:pt x="118872" y="743717"/>
                </a:lnTo>
                <a:lnTo>
                  <a:pt x="131063" y="746765"/>
                </a:lnTo>
                <a:lnTo>
                  <a:pt x="2051303" y="746765"/>
                </a:lnTo>
                <a:lnTo>
                  <a:pt x="2063496" y="743717"/>
                </a:lnTo>
                <a:close/>
              </a:path>
              <a:path w="2182495" h="746759">
                <a:moveTo>
                  <a:pt x="2100072" y="734573"/>
                </a:moveTo>
                <a:lnTo>
                  <a:pt x="82296" y="734573"/>
                </a:lnTo>
                <a:lnTo>
                  <a:pt x="103631" y="743717"/>
                </a:lnTo>
                <a:lnTo>
                  <a:pt x="2075687" y="743717"/>
                </a:lnTo>
                <a:lnTo>
                  <a:pt x="2100072" y="734573"/>
                </a:lnTo>
                <a:close/>
              </a:path>
              <a:path w="2182495" h="746759">
                <a:moveTo>
                  <a:pt x="2121407" y="722381"/>
                </a:moveTo>
                <a:lnTo>
                  <a:pt x="57911" y="722381"/>
                </a:lnTo>
                <a:lnTo>
                  <a:pt x="79248" y="734573"/>
                </a:lnTo>
                <a:lnTo>
                  <a:pt x="2103119" y="734573"/>
                </a:lnTo>
                <a:lnTo>
                  <a:pt x="2121407" y="722381"/>
                </a:lnTo>
                <a:close/>
              </a:path>
              <a:path w="2182495" h="746759">
                <a:moveTo>
                  <a:pt x="2124455" y="24384"/>
                </a:moveTo>
                <a:lnTo>
                  <a:pt x="54863" y="24384"/>
                </a:lnTo>
                <a:lnTo>
                  <a:pt x="39624" y="39624"/>
                </a:lnTo>
                <a:lnTo>
                  <a:pt x="36575" y="39624"/>
                </a:lnTo>
                <a:lnTo>
                  <a:pt x="21335" y="57912"/>
                </a:lnTo>
                <a:lnTo>
                  <a:pt x="21335" y="60959"/>
                </a:lnTo>
                <a:lnTo>
                  <a:pt x="9143" y="82296"/>
                </a:lnTo>
                <a:lnTo>
                  <a:pt x="0" y="106680"/>
                </a:lnTo>
                <a:lnTo>
                  <a:pt x="0" y="627893"/>
                </a:lnTo>
                <a:lnTo>
                  <a:pt x="9143" y="664469"/>
                </a:lnTo>
                <a:lnTo>
                  <a:pt x="21335" y="685805"/>
                </a:lnTo>
                <a:lnTo>
                  <a:pt x="21335" y="688853"/>
                </a:lnTo>
                <a:lnTo>
                  <a:pt x="36575" y="707141"/>
                </a:lnTo>
                <a:lnTo>
                  <a:pt x="39624" y="707141"/>
                </a:lnTo>
                <a:lnTo>
                  <a:pt x="54863" y="722381"/>
                </a:lnTo>
                <a:lnTo>
                  <a:pt x="2124455" y="722381"/>
                </a:lnTo>
                <a:lnTo>
                  <a:pt x="2128113" y="719333"/>
                </a:lnTo>
                <a:lnTo>
                  <a:pt x="109727" y="719333"/>
                </a:lnTo>
                <a:lnTo>
                  <a:pt x="95503" y="713237"/>
                </a:lnTo>
                <a:lnTo>
                  <a:pt x="91439" y="713237"/>
                </a:lnTo>
                <a:lnTo>
                  <a:pt x="70103" y="701045"/>
                </a:lnTo>
                <a:lnTo>
                  <a:pt x="73151" y="701045"/>
                </a:lnTo>
                <a:lnTo>
                  <a:pt x="54863" y="688853"/>
                </a:lnTo>
                <a:lnTo>
                  <a:pt x="44703" y="673613"/>
                </a:lnTo>
                <a:lnTo>
                  <a:pt x="42672" y="673613"/>
                </a:lnTo>
                <a:lnTo>
                  <a:pt x="30479" y="652277"/>
                </a:lnTo>
                <a:lnTo>
                  <a:pt x="32657" y="652277"/>
                </a:lnTo>
                <a:lnTo>
                  <a:pt x="27431" y="633989"/>
                </a:lnTo>
                <a:lnTo>
                  <a:pt x="24383" y="624845"/>
                </a:lnTo>
                <a:lnTo>
                  <a:pt x="24383" y="121919"/>
                </a:lnTo>
                <a:lnTo>
                  <a:pt x="27431" y="112775"/>
                </a:lnTo>
                <a:lnTo>
                  <a:pt x="32657" y="94487"/>
                </a:lnTo>
                <a:lnTo>
                  <a:pt x="30479" y="94487"/>
                </a:lnTo>
                <a:lnTo>
                  <a:pt x="42672" y="73152"/>
                </a:lnTo>
                <a:lnTo>
                  <a:pt x="44703" y="73152"/>
                </a:lnTo>
                <a:lnTo>
                  <a:pt x="54863" y="57912"/>
                </a:lnTo>
                <a:lnTo>
                  <a:pt x="73151" y="42671"/>
                </a:lnTo>
                <a:lnTo>
                  <a:pt x="75437" y="42671"/>
                </a:lnTo>
                <a:lnTo>
                  <a:pt x="91439" y="33528"/>
                </a:lnTo>
                <a:lnTo>
                  <a:pt x="95503" y="33528"/>
                </a:lnTo>
                <a:lnTo>
                  <a:pt x="109727" y="27431"/>
                </a:lnTo>
                <a:lnTo>
                  <a:pt x="2128113" y="27431"/>
                </a:lnTo>
                <a:lnTo>
                  <a:pt x="2124455" y="24384"/>
                </a:lnTo>
                <a:close/>
              </a:path>
              <a:path w="2182495" h="746759">
                <a:moveTo>
                  <a:pt x="2090927" y="710189"/>
                </a:moveTo>
                <a:lnTo>
                  <a:pt x="2069591" y="719333"/>
                </a:lnTo>
                <a:lnTo>
                  <a:pt x="2128113" y="719333"/>
                </a:lnTo>
                <a:lnTo>
                  <a:pt x="2135428" y="713237"/>
                </a:lnTo>
                <a:lnTo>
                  <a:pt x="2090927" y="713237"/>
                </a:lnTo>
                <a:lnTo>
                  <a:pt x="2090927" y="710189"/>
                </a:lnTo>
                <a:close/>
              </a:path>
              <a:path w="2182495" h="746759">
                <a:moveTo>
                  <a:pt x="88391" y="710189"/>
                </a:moveTo>
                <a:lnTo>
                  <a:pt x="91439" y="713237"/>
                </a:lnTo>
                <a:lnTo>
                  <a:pt x="95503" y="713237"/>
                </a:lnTo>
                <a:lnTo>
                  <a:pt x="88391" y="710189"/>
                </a:lnTo>
                <a:close/>
              </a:path>
              <a:path w="2182495" h="746759">
                <a:moveTo>
                  <a:pt x="2167563" y="670565"/>
                </a:moveTo>
                <a:lnTo>
                  <a:pt x="2139696" y="670565"/>
                </a:lnTo>
                <a:lnTo>
                  <a:pt x="2124455" y="688853"/>
                </a:lnTo>
                <a:lnTo>
                  <a:pt x="2127504" y="688853"/>
                </a:lnTo>
                <a:lnTo>
                  <a:pt x="2090927" y="713237"/>
                </a:lnTo>
                <a:lnTo>
                  <a:pt x="2135428" y="713237"/>
                </a:lnTo>
                <a:lnTo>
                  <a:pt x="2142743" y="707141"/>
                </a:lnTo>
                <a:lnTo>
                  <a:pt x="2157983" y="688853"/>
                </a:lnTo>
                <a:lnTo>
                  <a:pt x="2161031" y="685805"/>
                </a:lnTo>
                <a:lnTo>
                  <a:pt x="2167563" y="670565"/>
                </a:lnTo>
                <a:close/>
              </a:path>
              <a:path w="2182495" h="746759">
                <a:moveTo>
                  <a:pt x="42672" y="670565"/>
                </a:moveTo>
                <a:lnTo>
                  <a:pt x="42672" y="673613"/>
                </a:lnTo>
                <a:lnTo>
                  <a:pt x="44703" y="673613"/>
                </a:lnTo>
                <a:lnTo>
                  <a:pt x="42672" y="670565"/>
                </a:lnTo>
                <a:close/>
              </a:path>
              <a:path w="2182495" h="746759">
                <a:moveTo>
                  <a:pt x="2148839" y="652277"/>
                </a:moveTo>
                <a:lnTo>
                  <a:pt x="2136648" y="673613"/>
                </a:lnTo>
                <a:lnTo>
                  <a:pt x="2139696" y="670565"/>
                </a:lnTo>
                <a:lnTo>
                  <a:pt x="2167563" y="670565"/>
                </a:lnTo>
                <a:lnTo>
                  <a:pt x="2170176" y="664469"/>
                </a:lnTo>
                <a:lnTo>
                  <a:pt x="2173224" y="664469"/>
                </a:lnTo>
                <a:lnTo>
                  <a:pt x="2175509" y="655325"/>
                </a:lnTo>
                <a:lnTo>
                  <a:pt x="2148839" y="655325"/>
                </a:lnTo>
                <a:lnTo>
                  <a:pt x="2148839" y="652277"/>
                </a:lnTo>
                <a:close/>
              </a:path>
              <a:path w="2182495" h="746759">
                <a:moveTo>
                  <a:pt x="32657" y="652277"/>
                </a:moveTo>
                <a:lnTo>
                  <a:pt x="30479" y="652277"/>
                </a:lnTo>
                <a:lnTo>
                  <a:pt x="33527" y="655325"/>
                </a:lnTo>
                <a:lnTo>
                  <a:pt x="32657" y="652277"/>
                </a:lnTo>
                <a:close/>
              </a:path>
              <a:path w="2182495" h="746759">
                <a:moveTo>
                  <a:pt x="2175509" y="91440"/>
                </a:moveTo>
                <a:lnTo>
                  <a:pt x="2148839" y="91440"/>
                </a:lnTo>
                <a:lnTo>
                  <a:pt x="2154935" y="112775"/>
                </a:lnTo>
                <a:lnTo>
                  <a:pt x="2154935" y="633989"/>
                </a:lnTo>
                <a:lnTo>
                  <a:pt x="2148839" y="655325"/>
                </a:lnTo>
                <a:lnTo>
                  <a:pt x="2175509" y="655325"/>
                </a:lnTo>
                <a:lnTo>
                  <a:pt x="2179319" y="640085"/>
                </a:lnTo>
                <a:lnTo>
                  <a:pt x="2182367" y="624845"/>
                </a:lnTo>
                <a:lnTo>
                  <a:pt x="2182367" y="118872"/>
                </a:lnTo>
                <a:lnTo>
                  <a:pt x="2175509" y="91440"/>
                </a:lnTo>
                <a:close/>
              </a:path>
              <a:path w="2182495" h="746759">
                <a:moveTo>
                  <a:pt x="33527" y="91440"/>
                </a:moveTo>
                <a:lnTo>
                  <a:pt x="30479" y="94487"/>
                </a:lnTo>
                <a:lnTo>
                  <a:pt x="32657" y="94487"/>
                </a:lnTo>
                <a:lnTo>
                  <a:pt x="33527" y="91440"/>
                </a:lnTo>
                <a:close/>
              </a:path>
              <a:path w="2182495" h="746759">
                <a:moveTo>
                  <a:pt x="2136648" y="73152"/>
                </a:moveTo>
                <a:lnTo>
                  <a:pt x="2148839" y="94487"/>
                </a:lnTo>
                <a:lnTo>
                  <a:pt x="2148839" y="91440"/>
                </a:lnTo>
                <a:lnTo>
                  <a:pt x="2175509" y="91440"/>
                </a:lnTo>
                <a:lnTo>
                  <a:pt x="2173224" y="82296"/>
                </a:lnTo>
                <a:lnTo>
                  <a:pt x="2170176" y="82296"/>
                </a:lnTo>
                <a:lnTo>
                  <a:pt x="2167563" y="76200"/>
                </a:lnTo>
                <a:lnTo>
                  <a:pt x="2139696" y="76200"/>
                </a:lnTo>
                <a:lnTo>
                  <a:pt x="2136648" y="73152"/>
                </a:lnTo>
                <a:close/>
              </a:path>
              <a:path w="2182495" h="746759">
                <a:moveTo>
                  <a:pt x="44703" y="73152"/>
                </a:moveTo>
                <a:lnTo>
                  <a:pt x="42672" y="73152"/>
                </a:lnTo>
                <a:lnTo>
                  <a:pt x="42672" y="76200"/>
                </a:lnTo>
                <a:lnTo>
                  <a:pt x="44703" y="73152"/>
                </a:lnTo>
                <a:close/>
              </a:path>
              <a:path w="2182495" h="746759">
                <a:moveTo>
                  <a:pt x="2145283" y="42671"/>
                </a:moveTo>
                <a:lnTo>
                  <a:pt x="2109215" y="42671"/>
                </a:lnTo>
                <a:lnTo>
                  <a:pt x="2124455" y="57912"/>
                </a:lnTo>
                <a:lnTo>
                  <a:pt x="2139696" y="76200"/>
                </a:lnTo>
                <a:lnTo>
                  <a:pt x="2167563" y="76200"/>
                </a:lnTo>
                <a:lnTo>
                  <a:pt x="2161031" y="60959"/>
                </a:lnTo>
                <a:lnTo>
                  <a:pt x="2157983" y="57912"/>
                </a:lnTo>
                <a:lnTo>
                  <a:pt x="2145283" y="42671"/>
                </a:lnTo>
                <a:close/>
              </a:path>
              <a:path w="2182495" h="746759">
                <a:moveTo>
                  <a:pt x="75437" y="42671"/>
                </a:moveTo>
                <a:lnTo>
                  <a:pt x="73151" y="42671"/>
                </a:lnTo>
                <a:lnTo>
                  <a:pt x="70103" y="45719"/>
                </a:lnTo>
                <a:lnTo>
                  <a:pt x="75437" y="42671"/>
                </a:lnTo>
                <a:close/>
              </a:path>
              <a:path w="2182495" h="746759">
                <a:moveTo>
                  <a:pt x="2135428" y="33528"/>
                </a:moveTo>
                <a:lnTo>
                  <a:pt x="2090927" y="33528"/>
                </a:lnTo>
                <a:lnTo>
                  <a:pt x="2109215" y="45719"/>
                </a:lnTo>
                <a:lnTo>
                  <a:pt x="2109215" y="42671"/>
                </a:lnTo>
                <a:lnTo>
                  <a:pt x="2145283" y="42671"/>
                </a:lnTo>
                <a:lnTo>
                  <a:pt x="2142743" y="39624"/>
                </a:lnTo>
                <a:lnTo>
                  <a:pt x="2135428" y="33528"/>
                </a:lnTo>
                <a:close/>
              </a:path>
              <a:path w="2182495" h="746759">
                <a:moveTo>
                  <a:pt x="95503" y="33528"/>
                </a:moveTo>
                <a:lnTo>
                  <a:pt x="91439" y="33528"/>
                </a:lnTo>
                <a:lnTo>
                  <a:pt x="88391" y="36575"/>
                </a:lnTo>
                <a:lnTo>
                  <a:pt x="95503" y="33528"/>
                </a:lnTo>
                <a:close/>
              </a:path>
              <a:path w="2182495" h="746759">
                <a:moveTo>
                  <a:pt x="2128113" y="27431"/>
                </a:moveTo>
                <a:lnTo>
                  <a:pt x="2069591" y="27431"/>
                </a:lnTo>
                <a:lnTo>
                  <a:pt x="2090927" y="36575"/>
                </a:lnTo>
                <a:lnTo>
                  <a:pt x="2090927" y="33528"/>
                </a:lnTo>
                <a:lnTo>
                  <a:pt x="2135428" y="33528"/>
                </a:lnTo>
                <a:lnTo>
                  <a:pt x="2128113" y="27431"/>
                </a:lnTo>
                <a:close/>
              </a:path>
              <a:path w="2182495" h="746759">
                <a:moveTo>
                  <a:pt x="2078735" y="3048"/>
                </a:moveTo>
                <a:lnTo>
                  <a:pt x="103631" y="3048"/>
                </a:lnTo>
                <a:lnTo>
                  <a:pt x="79248" y="12191"/>
                </a:lnTo>
                <a:lnTo>
                  <a:pt x="57911" y="24384"/>
                </a:lnTo>
                <a:lnTo>
                  <a:pt x="2121407" y="24384"/>
                </a:lnTo>
                <a:lnTo>
                  <a:pt x="2103119" y="12191"/>
                </a:lnTo>
                <a:lnTo>
                  <a:pt x="2100072" y="12191"/>
                </a:lnTo>
                <a:lnTo>
                  <a:pt x="2078735" y="3048"/>
                </a:lnTo>
                <a:close/>
              </a:path>
              <a:path w="2182495" h="746759">
                <a:moveTo>
                  <a:pt x="2063496" y="0"/>
                </a:moveTo>
                <a:lnTo>
                  <a:pt x="131063" y="0"/>
                </a:lnTo>
                <a:lnTo>
                  <a:pt x="115824" y="3048"/>
                </a:lnTo>
                <a:lnTo>
                  <a:pt x="2075687" y="3048"/>
                </a:lnTo>
                <a:lnTo>
                  <a:pt x="20634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406014" y="5389201"/>
            <a:ext cx="1707713" cy="615929"/>
          </a:xfrm>
          <a:prstGeom prst="rect">
            <a:avLst/>
          </a:prstGeom>
        </p:spPr>
        <p:txBody>
          <a:bodyPr vert="horz" wrap="square" lIns="0" tIns="33392" rIns="0" bIns="0" rtlCol="0">
            <a:spAutoFit/>
          </a:bodyPr>
          <a:lstStyle/>
          <a:p>
            <a:pPr marL="11131" marR="4453" indent="3339" algn="ctr" defTabSz="801401" eaLnBrk="1" fontAlgn="auto" hangingPunct="1">
              <a:lnSpc>
                <a:spcPct val="86100"/>
              </a:lnSpc>
              <a:spcBef>
                <a:spcPts val="263"/>
              </a:spcBef>
              <a:spcAft>
                <a:spcPts val="0"/>
              </a:spcAft>
            </a:pPr>
            <a:r>
              <a:rPr sz="1100" spc="-4" dirty="0">
                <a:solidFill>
                  <a:srgbClr val="FFFFFF"/>
                </a:solidFill>
                <a:latin typeface="Arial"/>
                <a:cs typeface="Arial"/>
              </a:rPr>
              <a:t>Selezione intermediari  finanziari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da </a:t>
            </a:r>
            <a:r>
              <a:rPr sz="1100" spc="-4" dirty="0">
                <a:solidFill>
                  <a:srgbClr val="FFFFFF"/>
                </a:solidFill>
                <a:latin typeface="Arial"/>
                <a:cs typeface="Arial"/>
              </a:rPr>
              <a:t>parte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del </a:t>
            </a:r>
            <a:r>
              <a:rPr sz="1100" spc="-4" dirty="0">
                <a:solidFill>
                  <a:srgbClr val="FFFFFF"/>
                </a:solidFill>
                <a:latin typeface="Arial"/>
                <a:cs typeface="Arial"/>
              </a:rPr>
              <a:t>FEI</a:t>
            </a:r>
            <a:r>
              <a:rPr sz="11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e  </a:t>
            </a:r>
            <a:r>
              <a:rPr sz="1100" spc="-9" dirty="0">
                <a:solidFill>
                  <a:srgbClr val="FFFFFF"/>
                </a:solidFill>
                <a:latin typeface="Arial"/>
                <a:cs typeface="Arial"/>
              </a:rPr>
              <a:t>avvio </a:t>
            </a:r>
            <a:r>
              <a:rPr sz="1100" spc="-4" dirty="0">
                <a:solidFill>
                  <a:srgbClr val="FFFFFF"/>
                </a:solidFill>
                <a:latin typeface="Arial"/>
                <a:cs typeface="Arial"/>
              </a:rPr>
              <a:t>erogazioni </a:t>
            </a:r>
            <a:r>
              <a:rPr sz="1100" dirty="0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sz="1100" spc="-4" dirty="0">
                <a:solidFill>
                  <a:srgbClr val="FFFFFF"/>
                </a:solidFill>
                <a:latin typeface="Arial"/>
                <a:cs typeface="Arial"/>
              </a:rPr>
              <a:t>percettori</a:t>
            </a:r>
            <a:r>
              <a:rPr sz="1100" spc="-2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4" dirty="0">
                <a:solidFill>
                  <a:srgbClr val="FFFFFF"/>
                </a:solidFill>
                <a:latin typeface="Arial"/>
                <a:cs typeface="Arial"/>
              </a:rPr>
              <a:t>finali</a:t>
            </a:r>
            <a:endParaRPr sz="1100" b="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435602" y="2528534"/>
            <a:ext cx="3117322" cy="519071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09636" marR="4453" indent="-99062" defTabSz="801401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b="0" i="1" spc="-4" dirty="0">
                <a:latin typeface="Arial"/>
                <a:cs typeface="Arial"/>
              </a:rPr>
              <a:t>Es. scelta </a:t>
            </a:r>
            <a:r>
              <a:rPr sz="1100" b="0" i="1" dirty="0">
                <a:latin typeface="Arial"/>
                <a:cs typeface="Arial"/>
              </a:rPr>
              <a:t>tra </a:t>
            </a:r>
            <a:r>
              <a:rPr sz="1100" b="0" i="1" spc="-4" dirty="0">
                <a:latin typeface="Arial"/>
                <a:cs typeface="Arial"/>
              </a:rPr>
              <a:t>contributo </a:t>
            </a:r>
            <a:r>
              <a:rPr sz="1100" b="0" i="1" dirty="0">
                <a:latin typeface="Arial"/>
                <a:cs typeface="Arial"/>
              </a:rPr>
              <a:t>a strumento per</a:t>
            </a:r>
            <a:r>
              <a:rPr sz="1100" b="0" i="1" spc="-123" dirty="0">
                <a:latin typeface="Arial"/>
                <a:cs typeface="Arial"/>
              </a:rPr>
              <a:t> </a:t>
            </a:r>
            <a:r>
              <a:rPr sz="1100" b="0" i="1" dirty="0">
                <a:latin typeface="Arial"/>
                <a:cs typeface="Arial"/>
              </a:rPr>
              <a:t>micro-credito  o </a:t>
            </a:r>
            <a:r>
              <a:rPr sz="1100" b="0" i="1" spc="-4" dirty="0">
                <a:latin typeface="Arial"/>
                <a:cs typeface="Arial"/>
              </a:rPr>
              <a:t>imprese </a:t>
            </a:r>
            <a:r>
              <a:rPr sz="1100" b="0" i="1" spc="-9" dirty="0">
                <a:latin typeface="Arial"/>
                <a:cs typeface="Arial"/>
              </a:rPr>
              <a:t>sociali, </a:t>
            </a:r>
            <a:r>
              <a:rPr sz="1100" b="0" i="1" spc="-13" dirty="0">
                <a:latin typeface="Arial"/>
                <a:cs typeface="Arial"/>
              </a:rPr>
              <a:t>identificazione </a:t>
            </a:r>
            <a:r>
              <a:rPr sz="1100" b="0" i="1" spc="-4" dirty="0">
                <a:latin typeface="Arial"/>
                <a:cs typeface="Arial"/>
              </a:rPr>
              <a:t>importo</a:t>
            </a:r>
            <a:r>
              <a:rPr sz="1100" b="0" i="1" spc="83" dirty="0">
                <a:latin typeface="Arial"/>
                <a:cs typeface="Arial"/>
              </a:rPr>
              <a:t> </a:t>
            </a:r>
            <a:r>
              <a:rPr sz="1100" b="0" i="1" spc="-9" dirty="0">
                <a:latin typeface="Arial"/>
                <a:cs typeface="Arial"/>
              </a:rPr>
              <a:t>indicativo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196658" y="3194641"/>
            <a:ext cx="2712792" cy="519071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1131" marR="4453" algn="ctr" defTabSz="801401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b="0" i="1" spc="-9" dirty="0">
                <a:latin typeface="Arial"/>
                <a:cs typeface="Arial"/>
              </a:rPr>
              <a:t>Determinazione </a:t>
            </a:r>
            <a:r>
              <a:rPr sz="1100" b="0" i="1" spc="-4" dirty="0">
                <a:latin typeface="Arial"/>
                <a:cs typeface="Arial"/>
              </a:rPr>
              <a:t>della capacità </a:t>
            </a:r>
            <a:r>
              <a:rPr sz="1100" b="0" i="1" dirty="0">
                <a:latin typeface="Arial"/>
                <a:cs typeface="Arial"/>
              </a:rPr>
              <a:t>di </a:t>
            </a:r>
            <a:r>
              <a:rPr sz="1100" b="0" i="1" spc="-4" dirty="0">
                <a:latin typeface="Arial"/>
                <a:cs typeface="Arial"/>
              </a:rPr>
              <a:t>assorbimento  dello </a:t>
            </a:r>
            <a:r>
              <a:rPr sz="1100" b="0" i="1" dirty="0">
                <a:latin typeface="Arial"/>
                <a:cs typeface="Arial"/>
              </a:rPr>
              <a:t>strumento nel </a:t>
            </a:r>
            <a:r>
              <a:rPr sz="1100" b="0" i="1" spc="-4" dirty="0">
                <a:latin typeface="Arial"/>
                <a:cs typeface="Arial"/>
              </a:rPr>
              <a:t>territorio </a:t>
            </a:r>
            <a:r>
              <a:rPr sz="1100" b="0" i="1" dirty="0">
                <a:latin typeface="Arial"/>
                <a:cs typeface="Arial"/>
              </a:rPr>
              <a:t>di </a:t>
            </a:r>
            <a:r>
              <a:rPr sz="1100" b="0" i="1" spc="-4" dirty="0">
                <a:latin typeface="Arial"/>
                <a:cs typeface="Arial"/>
              </a:rPr>
              <a:t>riferimento  (Regione </a:t>
            </a:r>
            <a:r>
              <a:rPr sz="1100" b="0" i="1" dirty="0">
                <a:latin typeface="Arial"/>
                <a:cs typeface="Arial"/>
              </a:rPr>
              <a:t>o </a:t>
            </a:r>
            <a:r>
              <a:rPr sz="1100" b="0" i="1" spc="-4" dirty="0">
                <a:latin typeface="Arial"/>
                <a:cs typeface="Arial"/>
              </a:rPr>
              <a:t>Stato</a:t>
            </a:r>
            <a:r>
              <a:rPr sz="1100" b="0" i="1" spc="-39" dirty="0">
                <a:latin typeface="Arial"/>
                <a:cs typeface="Arial"/>
              </a:rPr>
              <a:t> </a:t>
            </a:r>
            <a:r>
              <a:rPr sz="1100" b="0" i="1" dirty="0">
                <a:latin typeface="Arial"/>
                <a:cs typeface="Arial"/>
              </a:rPr>
              <a:t>Membro)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554649" y="1809914"/>
            <a:ext cx="2720394" cy="519071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435762" marR="4453" indent="-425188" defTabSz="801401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b="0" i="1" spc="-13" dirty="0">
                <a:latin typeface="Arial"/>
                <a:cs typeface="Arial"/>
              </a:rPr>
              <a:t>Verifica </a:t>
            </a:r>
            <a:r>
              <a:rPr sz="1100" b="0" i="1" spc="-4" dirty="0">
                <a:latin typeface="Arial"/>
                <a:cs typeface="Arial"/>
              </a:rPr>
              <a:t>della congruità dell’ex </a:t>
            </a:r>
            <a:r>
              <a:rPr sz="1100" b="0" i="1" dirty="0">
                <a:latin typeface="Arial"/>
                <a:cs typeface="Arial"/>
              </a:rPr>
              <a:t>ante </a:t>
            </a:r>
            <a:r>
              <a:rPr sz="1100" b="0" i="1" spc="-4" dirty="0">
                <a:latin typeface="Arial"/>
                <a:cs typeface="Arial"/>
              </a:rPr>
              <a:t>rispetto allo  </a:t>
            </a:r>
            <a:r>
              <a:rPr sz="1100" b="0" i="1" dirty="0">
                <a:latin typeface="Arial"/>
                <a:cs typeface="Arial"/>
              </a:rPr>
              <a:t>strumento di </a:t>
            </a:r>
            <a:r>
              <a:rPr sz="1100" b="0" i="1" spc="-9" dirty="0">
                <a:latin typeface="Arial"/>
                <a:cs typeface="Arial"/>
              </a:rPr>
              <a:t>garanzia </a:t>
            </a:r>
            <a:r>
              <a:rPr sz="1100" b="0" i="1" dirty="0">
                <a:latin typeface="Arial"/>
                <a:cs typeface="Arial"/>
              </a:rPr>
              <a:t>da</a:t>
            </a:r>
            <a:r>
              <a:rPr sz="1100" b="0" i="1" spc="-53" dirty="0">
                <a:latin typeface="Arial"/>
                <a:cs typeface="Arial"/>
              </a:rPr>
              <a:t> </a:t>
            </a:r>
            <a:r>
              <a:rPr sz="1100" b="0" i="1" dirty="0">
                <a:latin typeface="Arial"/>
                <a:cs typeface="Arial"/>
              </a:rPr>
              <a:t>attuare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216257" y="4488621"/>
            <a:ext cx="810688" cy="447987"/>
          </a:xfrm>
          <a:custGeom>
            <a:avLst/>
            <a:gdLst/>
            <a:ahLst/>
            <a:cxnLst/>
            <a:rect l="l" t="t" r="r" b="b"/>
            <a:pathLst>
              <a:path w="948054" h="494029">
                <a:moveTo>
                  <a:pt x="944879" y="0"/>
                </a:moveTo>
                <a:lnTo>
                  <a:pt x="920495" y="15239"/>
                </a:lnTo>
                <a:lnTo>
                  <a:pt x="923543" y="24383"/>
                </a:lnTo>
                <a:lnTo>
                  <a:pt x="947927" y="9143"/>
                </a:lnTo>
                <a:lnTo>
                  <a:pt x="944879" y="0"/>
                </a:lnTo>
                <a:close/>
              </a:path>
              <a:path w="948054" h="494029">
                <a:moveTo>
                  <a:pt x="911351" y="18287"/>
                </a:moveTo>
                <a:lnTo>
                  <a:pt x="883919" y="30479"/>
                </a:lnTo>
                <a:lnTo>
                  <a:pt x="890015" y="39623"/>
                </a:lnTo>
                <a:lnTo>
                  <a:pt x="914400" y="27431"/>
                </a:lnTo>
                <a:lnTo>
                  <a:pt x="911351" y="18287"/>
                </a:lnTo>
                <a:close/>
              </a:path>
              <a:path w="948054" h="494029">
                <a:moveTo>
                  <a:pt x="877823" y="36575"/>
                </a:moveTo>
                <a:lnTo>
                  <a:pt x="850391" y="48767"/>
                </a:lnTo>
                <a:lnTo>
                  <a:pt x="856488" y="57911"/>
                </a:lnTo>
                <a:lnTo>
                  <a:pt x="880871" y="45719"/>
                </a:lnTo>
                <a:lnTo>
                  <a:pt x="877823" y="36575"/>
                </a:lnTo>
                <a:close/>
              </a:path>
              <a:path w="948054" h="494029">
                <a:moveTo>
                  <a:pt x="841247" y="51815"/>
                </a:moveTo>
                <a:lnTo>
                  <a:pt x="816863" y="67055"/>
                </a:lnTo>
                <a:lnTo>
                  <a:pt x="822959" y="73151"/>
                </a:lnTo>
                <a:lnTo>
                  <a:pt x="847343" y="60959"/>
                </a:lnTo>
                <a:lnTo>
                  <a:pt x="841247" y="51815"/>
                </a:lnTo>
                <a:close/>
              </a:path>
              <a:path w="948054" h="494029">
                <a:moveTo>
                  <a:pt x="807719" y="70103"/>
                </a:moveTo>
                <a:lnTo>
                  <a:pt x="783335" y="82295"/>
                </a:lnTo>
                <a:lnTo>
                  <a:pt x="786383" y="91439"/>
                </a:lnTo>
                <a:lnTo>
                  <a:pt x="813815" y="79247"/>
                </a:lnTo>
                <a:lnTo>
                  <a:pt x="807719" y="70103"/>
                </a:lnTo>
                <a:close/>
              </a:path>
              <a:path w="948054" h="494029">
                <a:moveTo>
                  <a:pt x="774191" y="88391"/>
                </a:moveTo>
                <a:lnTo>
                  <a:pt x="749807" y="100583"/>
                </a:lnTo>
                <a:lnTo>
                  <a:pt x="752855" y="109727"/>
                </a:lnTo>
                <a:lnTo>
                  <a:pt x="780288" y="97535"/>
                </a:lnTo>
                <a:lnTo>
                  <a:pt x="774191" y="88391"/>
                </a:lnTo>
                <a:close/>
              </a:path>
              <a:path w="948054" h="494029">
                <a:moveTo>
                  <a:pt x="740663" y="103631"/>
                </a:moveTo>
                <a:lnTo>
                  <a:pt x="716279" y="118871"/>
                </a:lnTo>
                <a:lnTo>
                  <a:pt x="719327" y="124967"/>
                </a:lnTo>
                <a:lnTo>
                  <a:pt x="743712" y="112775"/>
                </a:lnTo>
                <a:lnTo>
                  <a:pt x="740663" y="103631"/>
                </a:lnTo>
                <a:close/>
              </a:path>
              <a:path w="948054" h="494029">
                <a:moveTo>
                  <a:pt x="707135" y="121919"/>
                </a:moveTo>
                <a:lnTo>
                  <a:pt x="682751" y="134111"/>
                </a:lnTo>
                <a:lnTo>
                  <a:pt x="685800" y="143255"/>
                </a:lnTo>
                <a:lnTo>
                  <a:pt x="710183" y="131063"/>
                </a:lnTo>
                <a:lnTo>
                  <a:pt x="707135" y="121919"/>
                </a:lnTo>
                <a:close/>
              </a:path>
              <a:path w="948054" h="494029">
                <a:moveTo>
                  <a:pt x="673607" y="140207"/>
                </a:moveTo>
                <a:lnTo>
                  <a:pt x="646176" y="152399"/>
                </a:lnTo>
                <a:lnTo>
                  <a:pt x="652271" y="161543"/>
                </a:lnTo>
                <a:lnTo>
                  <a:pt x="676655" y="149351"/>
                </a:lnTo>
                <a:lnTo>
                  <a:pt x="673607" y="140207"/>
                </a:lnTo>
                <a:close/>
              </a:path>
              <a:path w="948054" h="494029">
                <a:moveTo>
                  <a:pt x="640079" y="155447"/>
                </a:moveTo>
                <a:lnTo>
                  <a:pt x="612647" y="170687"/>
                </a:lnTo>
                <a:lnTo>
                  <a:pt x="618743" y="176783"/>
                </a:lnTo>
                <a:lnTo>
                  <a:pt x="643127" y="164591"/>
                </a:lnTo>
                <a:lnTo>
                  <a:pt x="640079" y="155447"/>
                </a:lnTo>
                <a:close/>
              </a:path>
              <a:path w="948054" h="494029">
                <a:moveTo>
                  <a:pt x="603503" y="173735"/>
                </a:moveTo>
                <a:lnTo>
                  <a:pt x="579119" y="185927"/>
                </a:lnTo>
                <a:lnTo>
                  <a:pt x="582167" y="195071"/>
                </a:lnTo>
                <a:lnTo>
                  <a:pt x="609600" y="182879"/>
                </a:lnTo>
                <a:lnTo>
                  <a:pt x="603503" y="173735"/>
                </a:lnTo>
                <a:close/>
              </a:path>
              <a:path w="948054" h="494029">
                <a:moveTo>
                  <a:pt x="569976" y="192023"/>
                </a:moveTo>
                <a:lnTo>
                  <a:pt x="545591" y="204215"/>
                </a:lnTo>
                <a:lnTo>
                  <a:pt x="548639" y="213359"/>
                </a:lnTo>
                <a:lnTo>
                  <a:pt x="576071" y="201167"/>
                </a:lnTo>
                <a:lnTo>
                  <a:pt x="569976" y="192023"/>
                </a:lnTo>
                <a:close/>
              </a:path>
              <a:path w="948054" h="494029">
                <a:moveTo>
                  <a:pt x="536447" y="207263"/>
                </a:moveTo>
                <a:lnTo>
                  <a:pt x="512063" y="222503"/>
                </a:lnTo>
                <a:lnTo>
                  <a:pt x="515112" y="228599"/>
                </a:lnTo>
                <a:lnTo>
                  <a:pt x="542543" y="216407"/>
                </a:lnTo>
                <a:lnTo>
                  <a:pt x="536447" y="207263"/>
                </a:lnTo>
                <a:close/>
              </a:path>
              <a:path w="948054" h="494029">
                <a:moveTo>
                  <a:pt x="502919" y="225551"/>
                </a:moveTo>
                <a:lnTo>
                  <a:pt x="478535" y="237743"/>
                </a:lnTo>
                <a:lnTo>
                  <a:pt x="481583" y="246887"/>
                </a:lnTo>
                <a:lnTo>
                  <a:pt x="505967" y="234695"/>
                </a:lnTo>
                <a:lnTo>
                  <a:pt x="502919" y="225551"/>
                </a:lnTo>
                <a:close/>
              </a:path>
              <a:path w="948054" h="494029">
                <a:moveTo>
                  <a:pt x="469391" y="243839"/>
                </a:moveTo>
                <a:lnTo>
                  <a:pt x="441959" y="256031"/>
                </a:lnTo>
                <a:lnTo>
                  <a:pt x="448055" y="265175"/>
                </a:lnTo>
                <a:lnTo>
                  <a:pt x="472439" y="249935"/>
                </a:lnTo>
                <a:lnTo>
                  <a:pt x="469391" y="243839"/>
                </a:lnTo>
                <a:close/>
              </a:path>
              <a:path w="948054" h="494029">
                <a:moveTo>
                  <a:pt x="435863" y="259079"/>
                </a:moveTo>
                <a:lnTo>
                  <a:pt x="408431" y="274319"/>
                </a:lnTo>
                <a:lnTo>
                  <a:pt x="414527" y="280415"/>
                </a:lnTo>
                <a:lnTo>
                  <a:pt x="438912" y="268223"/>
                </a:lnTo>
                <a:lnTo>
                  <a:pt x="435863" y="259079"/>
                </a:lnTo>
                <a:close/>
              </a:path>
              <a:path w="948054" h="494029">
                <a:moveTo>
                  <a:pt x="402335" y="277367"/>
                </a:moveTo>
                <a:lnTo>
                  <a:pt x="374903" y="289559"/>
                </a:lnTo>
                <a:lnTo>
                  <a:pt x="381000" y="298703"/>
                </a:lnTo>
                <a:lnTo>
                  <a:pt x="405383" y="286511"/>
                </a:lnTo>
                <a:lnTo>
                  <a:pt x="402335" y="277367"/>
                </a:lnTo>
                <a:close/>
              </a:path>
              <a:path w="948054" h="494029">
                <a:moveTo>
                  <a:pt x="365759" y="295655"/>
                </a:moveTo>
                <a:lnTo>
                  <a:pt x="341375" y="307847"/>
                </a:lnTo>
                <a:lnTo>
                  <a:pt x="344423" y="316991"/>
                </a:lnTo>
                <a:lnTo>
                  <a:pt x="371855" y="301751"/>
                </a:lnTo>
                <a:lnTo>
                  <a:pt x="365759" y="295655"/>
                </a:lnTo>
                <a:close/>
              </a:path>
              <a:path w="948054" h="494029">
                <a:moveTo>
                  <a:pt x="332231" y="310895"/>
                </a:moveTo>
                <a:lnTo>
                  <a:pt x="307847" y="326135"/>
                </a:lnTo>
                <a:lnTo>
                  <a:pt x="310895" y="332231"/>
                </a:lnTo>
                <a:lnTo>
                  <a:pt x="338327" y="320039"/>
                </a:lnTo>
                <a:lnTo>
                  <a:pt x="332231" y="310895"/>
                </a:lnTo>
                <a:close/>
              </a:path>
              <a:path w="948054" h="494029">
                <a:moveTo>
                  <a:pt x="298703" y="329183"/>
                </a:moveTo>
                <a:lnTo>
                  <a:pt x="274319" y="341375"/>
                </a:lnTo>
                <a:lnTo>
                  <a:pt x="277367" y="350519"/>
                </a:lnTo>
                <a:lnTo>
                  <a:pt x="304800" y="338327"/>
                </a:lnTo>
                <a:lnTo>
                  <a:pt x="298703" y="329183"/>
                </a:lnTo>
                <a:close/>
              </a:path>
              <a:path w="948054" h="494029">
                <a:moveTo>
                  <a:pt x="265175" y="347471"/>
                </a:moveTo>
                <a:lnTo>
                  <a:pt x="240791" y="359663"/>
                </a:lnTo>
                <a:lnTo>
                  <a:pt x="243839" y="368807"/>
                </a:lnTo>
                <a:lnTo>
                  <a:pt x="268223" y="353567"/>
                </a:lnTo>
                <a:lnTo>
                  <a:pt x="265175" y="347471"/>
                </a:lnTo>
                <a:close/>
              </a:path>
              <a:path w="948054" h="494029">
                <a:moveTo>
                  <a:pt x="231647" y="362711"/>
                </a:moveTo>
                <a:lnTo>
                  <a:pt x="204215" y="377951"/>
                </a:lnTo>
                <a:lnTo>
                  <a:pt x="210312" y="384047"/>
                </a:lnTo>
                <a:lnTo>
                  <a:pt x="234695" y="371855"/>
                </a:lnTo>
                <a:lnTo>
                  <a:pt x="231647" y="362711"/>
                </a:lnTo>
                <a:close/>
              </a:path>
              <a:path w="948054" h="494029">
                <a:moveTo>
                  <a:pt x="198119" y="380999"/>
                </a:moveTo>
                <a:lnTo>
                  <a:pt x="170687" y="393191"/>
                </a:lnTo>
                <a:lnTo>
                  <a:pt x="176783" y="402335"/>
                </a:lnTo>
                <a:lnTo>
                  <a:pt x="201167" y="390143"/>
                </a:lnTo>
                <a:lnTo>
                  <a:pt x="198119" y="380999"/>
                </a:lnTo>
                <a:close/>
              </a:path>
              <a:path w="948054" h="494029">
                <a:moveTo>
                  <a:pt x="164591" y="399287"/>
                </a:moveTo>
                <a:lnTo>
                  <a:pt x="137159" y="411479"/>
                </a:lnTo>
                <a:lnTo>
                  <a:pt x="143255" y="420623"/>
                </a:lnTo>
                <a:lnTo>
                  <a:pt x="167639" y="405383"/>
                </a:lnTo>
                <a:lnTo>
                  <a:pt x="164591" y="399287"/>
                </a:lnTo>
                <a:close/>
              </a:path>
              <a:path w="948054" h="494029">
                <a:moveTo>
                  <a:pt x="128015" y="414527"/>
                </a:moveTo>
                <a:lnTo>
                  <a:pt x="103631" y="429767"/>
                </a:lnTo>
                <a:lnTo>
                  <a:pt x="106679" y="435863"/>
                </a:lnTo>
                <a:lnTo>
                  <a:pt x="134112" y="423671"/>
                </a:lnTo>
                <a:lnTo>
                  <a:pt x="128015" y="414527"/>
                </a:lnTo>
                <a:close/>
              </a:path>
              <a:path w="948054" h="494029">
                <a:moveTo>
                  <a:pt x="54863" y="402335"/>
                </a:moveTo>
                <a:lnTo>
                  <a:pt x="51815" y="402335"/>
                </a:lnTo>
                <a:lnTo>
                  <a:pt x="51815" y="405383"/>
                </a:lnTo>
                <a:lnTo>
                  <a:pt x="0" y="487679"/>
                </a:lnTo>
                <a:lnTo>
                  <a:pt x="94487" y="493775"/>
                </a:lnTo>
                <a:lnTo>
                  <a:pt x="97535" y="493775"/>
                </a:lnTo>
                <a:lnTo>
                  <a:pt x="100583" y="490727"/>
                </a:lnTo>
                <a:lnTo>
                  <a:pt x="100583" y="487679"/>
                </a:lnTo>
                <a:lnTo>
                  <a:pt x="9143" y="487679"/>
                </a:lnTo>
                <a:lnTo>
                  <a:pt x="6095" y="478535"/>
                </a:lnTo>
                <a:lnTo>
                  <a:pt x="21505" y="469730"/>
                </a:lnTo>
                <a:lnTo>
                  <a:pt x="57912" y="411479"/>
                </a:lnTo>
                <a:lnTo>
                  <a:pt x="60959" y="408431"/>
                </a:lnTo>
                <a:lnTo>
                  <a:pt x="60959" y="405383"/>
                </a:lnTo>
                <a:lnTo>
                  <a:pt x="57912" y="405383"/>
                </a:lnTo>
                <a:lnTo>
                  <a:pt x="54863" y="402335"/>
                </a:lnTo>
                <a:close/>
              </a:path>
              <a:path w="948054" h="494029">
                <a:moveTo>
                  <a:pt x="21505" y="469730"/>
                </a:moveTo>
                <a:lnTo>
                  <a:pt x="6095" y="478535"/>
                </a:lnTo>
                <a:lnTo>
                  <a:pt x="9143" y="487679"/>
                </a:lnTo>
                <a:lnTo>
                  <a:pt x="14477" y="484631"/>
                </a:lnTo>
                <a:lnTo>
                  <a:pt x="12191" y="484631"/>
                </a:lnTo>
                <a:lnTo>
                  <a:pt x="9143" y="478535"/>
                </a:lnTo>
                <a:lnTo>
                  <a:pt x="16001" y="478535"/>
                </a:lnTo>
                <a:lnTo>
                  <a:pt x="21505" y="469730"/>
                </a:lnTo>
                <a:close/>
              </a:path>
              <a:path w="948054" h="494029">
                <a:moveTo>
                  <a:pt x="24204" y="479073"/>
                </a:moveTo>
                <a:lnTo>
                  <a:pt x="9143" y="487679"/>
                </a:lnTo>
                <a:lnTo>
                  <a:pt x="100583" y="487679"/>
                </a:lnTo>
                <a:lnTo>
                  <a:pt x="100583" y="484631"/>
                </a:lnTo>
                <a:lnTo>
                  <a:pt x="97535" y="481583"/>
                </a:lnTo>
                <a:lnTo>
                  <a:pt x="94487" y="481583"/>
                </a:lnTo>
                <a:lnTo>
                  <a:pt x="24204" y="479073"/>
                </a:lnTo>
                <a:close/>
              </a:path>
              <a:path w="948054" h="494029">
                <a:moveTo>
                  <a:pt x="9143" y="478535"/>
                </a:moveTo>
                <a:lnTo>
                  <a:pt x="12191" y="484631"/>
                </a:lnTo>
                <a:lnTo>
                  <a:pt x="15852" y="478775"/>
                </a:lnTo>
                <a:lnTo>
                  <a:pt x="9143" y="478535"/>
                </a:lnTo>
                <a:close/>
              </a:path>
              <a:path w="948054" h="494029">
                <a:moveTo>
                  <a:pt x="15852" y="478775"/>
                </a:moveTo>
                <a:lnTo>
                  <a:pt x="12191" y="484631"/>
                </a:lnTo>
                <a:lnTo>
                  <a:pt x="14477" y="484631"/>
                </a:lnTo>
                <a:lnTo>
                  <a:pt x="24204" y="479073"/>
                </a:lnTo>
                <a:lnTo>
                  <a:pt x="15852" y="478775"/>
                </a:lnTo>
                <a:close/>
              </a:path>
              <a:path w="948054" h="494029">
                <a:moveTo>
                  <a:pt x="27431" y="466343"/>
                </a:moveTo>
                <a:lnTo>
                  <a:pt x="21505" y="469730"/>
                </a:lnTo>
                <a:lnTo>
                  <a:pt x="15852" y="478775"/>
                </a:lnTo>
                <a:lnTo>
                  <a:pt x="24204" y="479073"/>
                </a:lnTo>
                <a:lnTo>
                  <a:pt x="30479" y="475487"/>
                </a:lnTo>
                <a:lnTo>
                  <a:pt x="27431" y="466343"/>
                </a:lnTo>
                <a:close/>
              </a:path>
              <a:path w="948054" h="494029">
                <a:moveTo>
                  <a:pt x="16001" y="478535"/>
                </a:moveTo>
                <a:lnTo>
                  <a:pt x="9143" y="478535"/>
                </a:lnTo>
                <a:lnTo>
                  <a:pt x="15852" y="478775"/>
                </a:lnTo>
                <a:lnTo>
                  <a:pt x="16001" y="478535"/>
                </a:lnTo>
                <a:close/>
              </a:path>
              <a:path w="948054" h="494029">
                <a:moveTo>
                  <a:pt x="60959" y="451103"/>
                </a:moveTo>
                <a:lnTo>
                  <a:pt x="36575" y="463295"/>
                </a:lnTo>
                <a:lnTo>
                  <a:pt x="39623" y="472439"/>
                </a:lnTo>
                <a:lnTo>
                  <a:pt x="67055" y="457199"/>
                </a:lnTo>
                <a:lnTo>
                  <a:pt x="60959" y="451103"/>
                </a:lnTo>
                <a:close/>
              </a:path>
              <a:path w="948054" h="494029">
                <a:moveTo>
                  <a:pt x="94487" y="432815"/>
                </a:moveTo>
                <a:lnTo>
                  <a:pt x="70103" y="445007"/>
                </a:lnTo>
                <a:lnTo>
                  <a:pt x="73151" y="454151"/>
                </a:lnTo>
                <a:lnTo>
                  <a:pt x="100583" y="441959"/>
                </a:lnTo>
                <a:lnTo>
                  <a:pt x="94487" y="432815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93282" y="4980140"/>
            <a:ext cx="2118215" cy="1026902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1131" marR="4453" indent="-4453" algn="ctr" defTabSz="801401" eaLnBrk="1" fontAlgn="auto" hangingPunct="1">
              <a:spcBef>
                <a:spcPts val="88"/>
              </a:spcBef>
              <a:spcAft>
                <a:spcPts val="0"/>
              </a:spcAft>
            </a:pPr>
            <a:r>
              <a:rPr sz="1100" b="0" i="1" spc="-4" dirty="0">
                <a:latin typeface="Arial"/>
                <a:cs typeface="Arial"/>
              </a:rPr>
              <a:t>Per soddisfare </a:t>
            </a:r>
            <a:r>
              <a:rPr sz="1100" b="0" i="1" dirty="0">
                <a:latin typeface="Arial"/>
                <a:cs typeface="Arial"/>
              </a:rPr>
              <a:t>i </a:t>
            </a:r>
            <a:r>
              <a:rPr sz="1100" b="0" i="1" spc="-9" dirty="0">
                <a:latin typeface="Arial"/>
                <a:cs typeface="Arial"/>
              </a:rPr>
              <a:t>requisiti </a:t>
            </a:r>
            <a:r>
              <a:rPr sz="1100" b="0" i="1" spc="-4" dirty="0">
                <a:latin typeface="Arial"/>
                <a:cs typeface="Arial"/>
              </a:rPr>
              <a:t>dell’art.  </a:t>
            </a:r>
            <a:r>
              <a:rPr sz="1100" b="0" i="1" dirty="0">
                <a:latin typeface="Arial"/>
                <a:cs typeface="Arial"/>
              </a:rPr>
              <a:t>120(7) del </a:t>
            </a:r>
            <a:r>
              <a:rPr sz="1100" b="0" i="1" spc="-4" dirty="0">
                <a:latin typeface="Arial"/>
                <a:cs typeface="Arial"/>
              </a:rPr>
              <a:t>Reg. </a:t>
            </a:r>
            <a:r>
              <a:rPr sz="1100" b="0" i="1" dirty="0">
                <a:latin typeface="Arial"/>
                <a:cs typeface="Arial"/>
              </a:rPr>
              <a:t>1303/2013 è  </a:t>
            </a:r>
            <a:r>
              <a:rPr sz="1100" b="0" i="1" spc="-4" dirty="0">
                <a:latin typeface="Arial"/>
                <a:cs typeface="Arial"/>
              </a:rPr>
              <a:t>necessario </a:t>
            </a:r>
            <a:r>
              <a:rPr sz="1100" b="0" i="1" dirty="0">
                <a:latin typeface="Arial"/>
                <a:cs typeface="Arial"/>
              </a:rPr>
              <a:t>creare un </a:t>
            </a:r>
            <a:r>
              <a:rPr sz="1100" b="0" i="1" u="sng" dirty="0">
                <a:uFill>
                  <a:solidFill>
                    <a:srgbClr val="114FA0"/>
                  </a:solidFill>
                </a:uFill>
                <a:latin typeface="Arial"/>
                <a:cs typeface="Arial"/>
              </a:rPr>
              <a:t>asse</a:t>
            </a:r>
            <a:r>
              <a:rPr sz="1100" b="0" i="1" u="sng" spc="-100" dirty="0">
                <a:uFill>
                  <a:solidFill>
                    <a:srgbClr val="114FA0"/>
                  </a:solidFill>
                </a:uFill>
                <a:latin typeface="Arial"/>
                <a:cs typeface="Arial"/>
              </a:rPr>
              <a:t> </a:t>
            </a:r>
            <a:r>
              <a:rPr sz="1100" b="0" i="1" u="sng" spc="-9" dirty="0">
                <a:uFill>
                  <a:solidFill>
                    <a:srgbClr val="114FA0"/>
                  </a:solidFill>
                </a:uFill>
                <a:latin typeface="Arial"/>
                <a:cs typeface="Arial"/>
              </a:rPr>
              <a:t>prioritario </a:t>
            </a:r>
            <a:r>
              <a:rPr sz="1100" b="0" i="1" spc="-9" dirty="0">
                <a:latin typeface="Arial"/>
                <a:cs typeface="Arial"/>
              </a:rPr>
              <a:t> </a:t>
            </a:r>
            <a:r>
              <a:rPr sz="1100" b="0" i="1" u="sng" dirty="0">
                <a:uFill>
                  <a:solidFill>
                    <a:srgbClr val="114FA0"/>
                  </a:solidFill>
                </a:uFill>
                <a:latin typeface="Arial"/>
                <a:cs typeface="Arial"/>
              </a:rPr>
              <a:t>separato</a:t>
            </a:r>
            <a:r>
              <a:rPr sz="1100" b="0" i="1" dirty="0">
                <a:latin typeface="Arial"/>
                <a:cs typeface="Arial"/>
              </a:rPr>
              <a:t> (che avrà un tasso di  </a:t>
            </a:r>
            <a:r>
              <a:rPr sz="1100" b="0" i="1" spc="-9" dirty="0">
                <a:latin typeface="Arial"/>
                <a:cs typeface="Arial"/>
              </a:rPr>
              <a:t>cofinanziamento </a:t>
            </a:r>
            <a:r>
              <a:rPr sz="1100" b="0" i="1" spc="-4" dirty="0">
                <a:latin typeface="Arial"/>
                <a:cs typeface="Arial"/>
              </a:rPr>
              <a:t>del100</a:t>
            </a:r>
            <a:r>
              <a:rPr sz="1100" b="0" i="1" spc="-18" dirty="0">
                <a:latin typeface="Arial"/>
                <a:cs typeface="Arial"/>
              </a:rPr>
              <a:t> </a:t>
            </a:r>
            <a:r>
              <a:rPr sz="1100" b="0" i="1" spc="-9" dirty="0">
                <a:latin typeface="Arial"/>
                <a:cs typeface="Arial"/>
              </a:rPr>
              <a:t>%)</a:t>
            </a:r>
            <a:endParaRPr sz="1100" b="0" dirty="0">
              <a:latin typeface="Arial"/>
              <a:cs typeface="Arial"/>
            </a:endParaRPr>
          </a:p>
        </p:txBody>
      </p:sp>
      <p:sp>
        <p:nvSpPr>
          <p:cNvPr id="32" name="object 11"/>
          <p:cNvSpPr/>
          <p:nvPr/>
        </p:nvSpPr>
        <p:spPr>
          <a:xfrm>
            <a:off x="1046305" y="1765149"/>
            <a:ext cx="1812586" cy="641843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DEA9A2"/>
          </a:solidFill>
        </p:spPr>
        <p:txBody>
          <a:bodyPr wrap="square" lIns="0" tIns="0" rIns="0" bIns="0" rtlCol="0" anchor="ctr" anchorCtr="0"/>
          <a:lstStyle/>
          <a:p>
            <a:pPr algn="ctr" defTabSz="80140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Verifica ex ante</a:t>
            </a:r>
            <a:endParaRPr sz="11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3" name="object 25"/>
          <p:cNvSpPr/>
          <p:nvPr/>
        </p:nvSpPr>
        <p:spPr>
          <a:xfrm rot="12479894">
            <a:off x="2885747" y="1802104"/>
            <a:ext cx="602739" cy="328942"/>
          </a:xfrm>
          <a:custGeom>
            <a:avLst/>
            <a:gdLst/>
            <a:ahLst/>
            <a:cxnLst/>
            <a:rect l="l" t="t" r="r" b="b"/>
            <a:pathLst>
              <a:path w="948054" h="494029">
                <a:moveTo>
                  <a:pt x="944879" y="0"/>
                </a:moveTo>
                <a:lnTo>
                  <a:pt x="920495" y="15239"/>
                </a:lnTo>
                <a:lnTo>
                  <a:pt x="923543" y="24383"/>
                </a:lnTo>
                <a:lnTo>
                  <a:pt x="947927" y="9143"/>
                </a:lnTo>
                <a:lnTo>
                  <a:pt x="944879" y="0"/>
                </a:lnTo>
                <a:close/>
              </a:path>
              <a:path w="948054" h="494029">
                <a:moveTo>
                  <a:pt x="911351" y="18287"/>
                </a:moveTo>
                <a:lnTo>
                  <a:pt x="883919" y="30479"/>
                </a:lnTo>
                <a:lnTo>
                  <a:pt x="890015" y="39623"/>
                </a:lnTo>
                <a:lnTo>
                  <a:pt x="914400" y="27431"/>
                </a:lnTo>
                <a:lnTo>
                  <a:pt x="911351" y="18287"/>
                </a:lnTo>
                <a:close/>
              </a:path>
              <a:path w="948054" h="494029">
                <a:moveTo>
                  <a:pt x="877823" y="36575"/>
                </a:moveTo>
                <a:lnTo>
                  <a:pt x="850391" y="48767"/>
                </a:lnTo>
                <a:lnTo>
                  <a:pt x="856488" y="57911"/>
                </a:lnTo>
                <a:lnTo>
                  <a:pt x="880871" y="45719"/>
                </a:lnTo>
                <a:lnTo>
                  <a:pt x="877823" y="36575"/>
                </a:lnTo>
                <a:close/>
              </a:path>
              <a:path w="948054" h="494029">
                <a:moveTo>
                  <a:pt x="841247" y="51815"/>
                </a:moveTo>
                <a:lnTo>
                  <a:pt x="816863" y="67055"/>
                </a:lnTo>
                <a:lnTo>
                  <a:pt x="822959" y="73151"/>
                </a:lnTo>
                <a:lnTo>
                  <a:pt x="847343" y="60959"/>
                </a:lnTo>
                <a:lnTo>
                  <a:pt x="841247" y="51815"/>
                </a:lnTo>
                <a:close/>
              </a:path>
              <a:path w="948054" h="494029">
                <a:moveTo>
                  <a:pt x="807719" y="70103"/>
                </a:moveTo>
                <a:lnTo>
                  <a:pt x="783335" y="82295"/>
                </a:lnTo>
                <a:lnTo>
                  <a:pt x="786383" y="91439"/>
                </a:lnTo>
                <a:lnTo>
                  <a:pt x="813815" y="79247"/>
                </a:lnTo>
                <a:lnTo>
                  <a:pt x="807719" y="70103"/>
                </a:lnTo>
                <a:close/>
              </a:path>
              <a:path w="948054" h="494029">
                <a:moveTo>
                  <a:pt x="774191" y="88391"/>
                </a:moveTo>
                <a:lnTo>
                  <a:pt x="749807" y="100583"/>
                </a:lnTo>
                <a:lnTo>
                  <a:pt x="752855" y="109727"/>
                </a:lnTo>
                <a:lnTo>
                  <a:pt x="780288" y="97535"/>
                </a:lnTo>
                <a:lnTo>
                  <a:pt x="774191" y="88391"/>
                </a:lnTo>
                <a:close/>
              </a:path>
              <a:path w="948054" h="494029">
                <a:moveTo>
                  <a:pt x="740663" y="103631"/>
                </a:moveTo>
                <a:lnTo>
                  <a:pt x="716279" y="118871"/>
                </a:lnTo>
                <a:lnTo>
                  <a:pt x="719327" y="124967"/>
                </a:lnTo>
                <a:lnTo>
                  <a:pt x="743712" y="112775"/>
                </a:lnTo>
                <a:lnTo>
                  <a:pt x="740663" y="103631"/>
                </a:lnTo>
                <a:close/>
              </a:path>
              <a:path w="948054" h="494029">
                <a:moveTo>
                  <a:pt x="707135" y="121919"/>
                </a:moveTo>
                <a:lnTo>
                  <a:pt x="682751" y="134111"/>
                </a:lnTo>
                <a:lnTo>
                  <a:pt x="685800" y="143255"/>
                </a:lnTo>
                <a:lnTo>
                  <a:pt x="710183" y="131063"/>
                </a:lnTo>
                <a:lnTo>
                  <a:pt x="707135" y="121919"/>
                </a:lnTo>
                <a:close/>
              </a:path>
              <a:path w="948054" h="494029">
                <a:moveTo>
                  <a:pt x="673607" y="140207"/>
                </a:moveTo>
                <a:lnTo>
                  <a:pt x="646176" y="152399"/>
                </a:lnTo>
                <a:lnTo>
                  <a:pt x="652271" y="161543"/>
                </a:lnTo>
                <a:lnTo>
                  <a:pt x="676655" y="149351"/>
                </a:lnTo>
                <a:lnTo>
                  <a:pt x="673607" y="140207"/>
                </a:lnTo>
                <a:close/>
              </a:path>
              <a:path w="948054" h="494029">
                <a:moveTo>
                  <a:pt x="640079" y="155447"/>
                </a:moveTo>
                <a:lnTo>
                  <a:pt x="612647" y="170687"/>
                </a:lnTo>
                <a:lnTo>
                  <a:pt x="618743" y="176783"/>
                </a:lnTo>
                <a:lnTo>
                  <a:pt x="643127" y="164591"/>
                </a:lnTo>
                <a:lnTo>
                  <a:pt x="640079" y="155447"/>
                </a:lnTo>
                <a:close/>
              </a:path>
              <a:path w="948054" h="494029">
                <a:moveTo>
                  <a:pt x="603503" y="173735"/>
                </a:moveTo>
                <a:lnTo>
                  <a:pt x="579119" y="185927"/>
                </a:lnTo>
                <a:lnTo>
                  <a:pt x="582167" y="195071"/>
                </a:lnTo>
                <a:lnTo>
                  <a:pt x="609600" y="182879"/>
                </a:lnTo>
                <a:lnTo>
                  <a:pt x="603503" y="173735"/>
                </a:lnTo>
                <a:close/>
              </a:path>
              <a:path w="948054" h="494029">
                <a:moveTo>
                  <a:pt x="569976" y="192023"/>
                </a:moveTo>
                <a:lnTo>
                  <a:pt x="545591" y="204215"/>
                </a:lnTo>
                <a:lnTo>
                  <a:pt x="548639" y="213359"/>
                </a:lnTo>
                <a:lnTo>
                  <a:pt x="576071" y="201167"/>
                </a:lnTo>
                <a:lnTo>
                  <a:pt x="569976" y="192023"/>
                </a:lnTo>
                <a:close/>
              </a:path>
              <a:path w="948054" h="494029">
                <a:moveTo>
                  <a:pt x="536447" y="207263"/>
                </a:moveTo>
                <a:lnTo>
                  <a:pt x="512063" y="222503"/>
                </a:lnTo>
                <a:lnTo>
                  <a:pt x="515112" y="228599"/>
                </a:lnTo>
                <a:lnTo>
                  <a:pt x="542543" y="216407"/>
                </a:lnTo>
                <a:lnTo>
                  <a:pt x="536447" y="207263"/>
                </a:lnTo>
                <a:close/>
              </a:path>
              <a:path w="948054" h="494029">
                <a:moveTo>
                  <a:pt x="502919" y="225551"/>
                </a:moveTo>
                <a:lnTo>
                  <a:pt x="478535" y="237743"/>
                </a:lnTo>
                <a:lnTo>
                  <a:pt x="481583" y="246887"/>
                </a:lnTo>
                <a:lnTo>
                  <a:pt x="505967" y="234695"/>
                </a:lnTo>
                <a:lnTo>
                  <a:pt x="502919" y="225551"/>
                </a:lnTo>
                <a:close/>
              </a:path>
              <a:path w="948054" h="494029">
                <a:moveTo>
                  <a:pt x="469391" y="243839"/>
                </a:moveTo>
                <a:lnTo>
                  <a:pt x="441959" y="256031"/>
                </a:lnTo>
                <a:lnTo>
                  <a:pt x="448055" y="265175"/>
                </a:lnTo>
                <a:lnTo>
                  <a:pt x="472439" y="249935"/>
                </a:lnTo>
                <a:lnTo>
                  <a:pt x="469391" y="243839"/>
                </a:lnTo>
                <a:close/>
              </a:path>
              <a:path w="948054" h="494029">
                <a:moveTo>
                  <a:pt x="435863" y="259079"/>
                </a:moveTo>
                <a:lnTo>
                  <a:pt x="408431" y="274319"/>
                </a:lnTo>
                <a:lnTo>
                  <a:pt x="414527" y="280415"/>
                </a:lnTo>
                <a:lnTo>
                  <a:pt x="438912" y="268223"/>
                </a:lnTo>
                <a:lnTo>
                  <a:pt x="435863" y="259079"/>
                </a:lnTo>
                <a:close/>
              </a:path>
              <a:path w="948054" h="494029">
                <a:moveTo>
                  <a:pt x="402335" y="277367"/>
                </a:moveTo>
                <a:lnTo>
                  <a:pt x="374903" y="289559"/>
                </a:lnTo>
                <a:lnTo>
                  <a:pt x="381000" y="298703"/>
                </a:lnTo>
                <a:lnTo>
                  <a:pt x="405383" y="286511"/>
                </a:lnTo>
                <a:lnTo>
                  <a:pt x="402335" y="277367"/>
                </a:lnTo>
                <a:close/>
              </a:path>
              <a:path w="948054" h="494029">
                <a:moveTo>
                  <a:pt x="365759" y="295655"/>
                </a:moveTo>
                <a:lnTo>
                  <a:pt x="341375" y="307847"/>
                </a:lnTo>
                <a:lnTo>
                  <a:pt x="344423" y="316991"/>
                </a:lnTo>
                <a:lnTo>
                  <a:pt x="371855" y="301751"/>
                </a:lnTo>
                <a:lnTo>
                  <a:pt x="365759" y="295655"/>
                </a:lnTo>
                <a:close/>
              </a:path>
              <a:path w="948054" h="494029">
                <a:moveTo>
                  <a:pt x="332231" y="310895"/>
                </a:moveTo>
                <a:lnTo>
                  <a:pt x="307847" y="326135"/>
                </a:lnTo>
                <a:lnTo>
                  <a:pt x="310895" y="332231"/>
                </a:lnTo>
                <a:lnTo>
                  <a:pt x="338327" y="320039"/>
                </a:lnTo>
                <a:lnTo>
                  <a:pt x="332231" y="310895"/>
                </a:lnTo>
                <a:close/>
              </a:path>
              <a:path w="948054" h="494029">
                <a:moveTo>
                  <a:pt x="298703" y="329183"/>
                </a:moveTo>
                <a:lnTo>
                  <a:pt x="274319" y="341375"/>
                </a:lnTo>
                <a:lnTo>
                  <a:pt x="277367" y="350519"/>
                </a:lnTo>
                <a:lnTo>
                  <a:pt x="304800" y="338327"/>
                </a:lnTo>
                <a:lnTo>
                  <a:pt x="298703" y="329183"/>
                </a:lnTo>
                <a:close/>
              </a:path>
              <a:path w="948054" h="494029">
                <a:moveTo>
                  <a:pt x="265175" y="347471"/>
                </a:moveTo>
                <a:lnTo>
                  <a:pt x="240791" y="359663"/>
                </a:lnTo>
                <a:lnTo>
                  <a:pt x="243839" y="368807"/>
                </a:lnTo>
                <a:lnTo>
                  <a:pt x="268223" y="353567"/>
                </a:lnTo>
                <a:lnTo>
                  <a:pt x="265175" y="347471"/>
                </a:lnTo>
                <a:close/>
              </a:path>
              <a:path w="948054" h="494029">
                <a:moveTo>
                  <a:pt x="231647" y="362711"/>
                </a:moveTo>
                <a:lnTo>
                  <a:pt x="204215" y="377951"/>
                </a:lnTo>
                <a:lnTo>
                  <a:pt x="210312" y="384047"/>
                </a:lnTo>
                <a:lnTo>
                  <a:pt x="234695" y="371855"/>
                </a:lnTo>
                <a:lnTo>
                  <a:pt x="231647" y="362711"/>
                </a:lnTo>
                <a:close/>
              </a:path>
              <a:path w="948054" h="494029">
                <a:moveTo>
                  <a:pt x="198119" y="380999"/>
                </a:moveTo>
                <a:lnTo>
                  <a:pt x="170687" y="393191"/>
                </a:lnTo>
                <a:lnTo>
                  <a:pt x="176783" y="402335"/>
                </a:lnTo>
                <a:lnTo>
                  <a:pt x="201167" y="390143"/>
                </a:lnTo>
                <a:lnTo>
                  <a:pt x="198119" y="380999"/>
                </a:lnTo>
                <a:close/>
              </a:path>
              <a:path w="948054" h="494029">
                <a:moveTo>
                  <a:pt x="164591" y="399287"/>
                </a:moveTo>
                <a:lnTo>
                  <a:pt x="137159" y="411479"/>
                </a:lnTo>
                <a:lnTo>
                  <a:pt x="143255" y="420623"/>
                </a:lnTo>
                <a:lnTo>
                  <a:pt x="167639" y="405383"/>
                </a:lnTo>
                <a:lnTo>
                  <a:pt x="164591" y="399287"/>
                </a:lnTo>
                <a:close/>
              </a:path>
              <a:path w="948054" h="494029">
                <a:moveTo>
                  <a:pt x="128015" y="414527"/>
                </a:moveTo>
                <a:lnTo>
                  <a:pt x="103631" y="429767"/>
                </a:lnTo>
                <a:lnTo>
                  <a:pt x="106679" y="435863"/>
                </a:lnTo>
                <a:lnTo>
                  <a:pt x="134112" y="423671"/>
                </a:lnTo>
                <a:lnTo>
                  <a:pt x="128015" y="414527"/>
                </a:lnTo>
                <a:close/>
              </a:path>
              <a:path w="948054" h="494029">
                <a:moveTo>
                  <a:pt x="54863" y="402335"/>
                </a:moveTo>
                <a:lnTo>
                  <a:pt x="51815" y="402335"/>
                </a:lnTo>
                <a:lnTo>
                  <a:pt x="51815" y="405383"/>
                </a:lnTo>
                <a:lnTo>
                  <a:pt x="0" y="487679"/>
                </a:lnTo>
                <a:lnTo>
                  <a:pt x="94487" y="493775"/>
                </a:lnTo>
                <a:lnTo>
                  <a:pt x="97535" y="493775"/>
                </a:lnTo>
                <a:lnTo>
                  <a:pt x="100583" y="490727"/>
                </a:lnTo>
                <a:lnTo>
                  <a:pt x="100583" y="487679"/>
                </a:lnTo>
                <a:lnTo>
                  <a:pt x="9143" y="487679"/>
                </a:lnTo>
                <a:lnTo>
                  <a:pt x="6095" y="478535"/>
                </a:lnTo>
                <a:lnTo>
                  <a:pt x="21505" y="469730"/>
                </a:lnTo>
                <a:lnTo>
                  <a:pt x="57912" y="411479"/>
                </a:lnTo>
                <a:lnTo>
                  <a:pt x="60959" y="408431"/>
                </a:lnTo>
                <a:lnTo>
                  <a:pt x="60959" y="405383"/>
                </a:lnTo>
                <a:lnTo>
                  <a:pt x="57912" y="405383"/>
                </a:lnTo>
                <a:lnTo>
                  <a:pt x="54863" y="402335"/>
                </a:lnTo>
                <a:close/>
              </a:path>
              <a:path w="948054" h="494029">
                <a:moveTo>
                  <a:pt x="21505" y="469730"/>
                </a:moveTo>
                <a:lnTo>
                  <a:pt x="6095" y="478535"/>
                </a:lnTo>
                <a:lnTo>
                  <a:pt x="9143" y="487679"/>
                </a:lnTo>
                <a:lnTo>
                  <a:pt x="14477" y="484631"/>
                </a:lnTo>
                <a:lnTo>
                  <a:pt x="12191" y="484631"/>
                </a:lnTo>
                <a:lnTo>
                  <a:pt x="9143" y="478535"/>
                </a:lnTo>
                <a:lnTo>
                  <a:pt x="16001" y="478535"/>
                </a:lnTo>
                <a:lnTo>
                  <a:pt x="21505" y="469730"/>
                </a:lnTo>
                <a:close/>
              </a:path>
              <a:path w="948054" h="494029">
                <a:moveTo>
                  <a:pt x="24204" y="479073"/>
                </a:moveTo>
                <a:lnTo>
                  <a:pt x="9143" y="487679"/>
                </a:lnTo>
                <a:lnTo>
                  <a:pt x="100583" y="487679"/>
                </a:lnTo>
                <a:lnTo>
                  <a:pt x="100583" y="484631"/>
                </a:lnTo>
                <a:lnTo>
                  <a:pt x="97535" y="481583"/>
                </a:lnTo>
                <a:lnTo>
                  <a:pt x="94487" y="481583"/>
                </a:lnTo>
                <a:lnTo>
                  <a:pt x="24204" y="479073"/>
                </a:lnTo>
                <a:close/>
              </a:path>
              <a:path w="948054" h="494029">
                <a:moveTo>
                  <a:pt x="9143" y="478535"/>
                </a:moveTo>
                <a:lnTo>
                  <a:pt x="12191" y="484631"/>
                </a:lnTo>
                <a:lnTo>
                  <a:pt x="15852" y="478775"/>
                </a:lnTo>
                <a:lnTo>
                  <a:pt x="9143" y="478535"/>
                </a:lnTo>
                <a:close/>
              </a:path>
              <a:path w="948054" h="494029">
                <a:moveTo>
                  <a:pt x="15852" y="478775"/>
                </a:moveTo>
                <a:lnTo>
                  <a:pt x="12191" y="484631"/>
                </a:lnTo>
                <a:lnTo>
                  <a:pt x="14477" y="484631"/>
                </a:lnTo>
                <a:lnTo>
                  <a:pt x="24204" y="479073"/>
                </a:lnTo>
                <a:lnTo>
                  <a:pt x="15852" y="478775"/>
                </a:lnTo>
                <a:close/>
              </a:path>
              <a:path w="948054" h="494029">
                <a:moveTo>
                  <a:pt x="27431" y="466343"/>
                </a:moveTo>
                <a:lnTo>
                  <a:pt x="21505" y="469730"/>
                </a:lnTo>
                <a:lnTo>
                  <a:pt x="15852" y="478775"/>
                </a:lnTo>
                <a:lnTo>
                  <a:pt x="24204" y="479073"/>
                </a:lnTo>
                <a:lnTo>
                  <a:pt x="30479" y="475487"/>
                </a:lnTo>
                <a:lnTo>
                  <a:pt x="27431" y="466343"/>
                </a:lnTo>
                <a:close/>
              </a:path>
              <a:path w="948054" h="494029">
                <a:moveTo>
                  <a:pt x="16001" y="478535"/>
                </a:moveTo>
                <a:lnTo>
                  <a:pt x="9143" y="478535"/>
                </a:lnTo>
                <a:lnTo>
                  <a:pt x="15852" y="478775"/>
                </a:lnTo>
                <a:lnTo>
                  <a:pt x="16001" y="478535"/>
                </a:lnTo>
                <a:close/>
              </a:path>
              <a:path w="948054" h="494029">
                <a:moveTo>
                  <a:pt x="60959" y="451103"/>
                </a:moveTo>
                <a:lnTo>
                  <a:pt x="36575" y="463295"/>
                </a:lnTo>
                <a:lnTo>
                  <a:pt x="39623" y="472439"/>
                </a:lnTo>
                <a:lnTo>
                  <a:pt x="67055" y="457199"/>
                </a:lnTo>
                <a:lnTo>
                  <a:pt x="60959" y="451103"/>
                </a:lnTo>
                <a:close/>
              </a:path>
              <a:path w="948054" h="494029">
                <a:moveTo>
                  <a:pt x="94487" y="432815"/>
                </a:moveTo>
                <a:lnTo>
                  <a:pt x="70103" y="445007"/>
                </a:lnTo>
                <a:lnTo>
                  <a:pt x="73151" y="454151"/>
                </a:lnTo>
                <a:lnTo>
                  <a:pt x="100583" y="441959"/>
                </a:lnTo>
                <a:lnTo>
                  <a:pt x="94487" y="432815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object 25"/>
          <p:cNvSpPr/>
          <p:nvPr/>
        </p:nvSpPr>
        <p:spPr>
          <a:xfrm rot="12479894">
            <a:off x="3854622" y="2596436"/>
            <a:ext cx="602739" cy="328942"/>
          </a:xfrm>
          <a:custGeom>
            <a:avLst/>
            <a:gdLst/>
            <a:ahLst/>
            <a:cxnLst/>
            <a:rect l="l" t="t" r="r" b="b"/>
            <a:pathLst>
              <a:path w="948054" h="494029">
                <a:moveTo>
                  <a:pt x="944879" y="0"/>
                </a:moveTo>
                <a:lnTo>
                  <a:pt x="920495" y="15239"/>
                </a:lnTo>
                <a:lnTo>
                  <a:pt x="923543" y="24383"/>
                </a:lnTo>
                <a:lnTo>
                  <a:pt x="947927" y="9143"/>
                </a:lnTo>
                <a:lnTo>
                  <a:pt x="944879" y="0"/>
                </a:lnTo>
                <a:close/>
              </a:path>
              <a:path w="948054" h="494029">
                <a:moveTo>
                  <a:pt x="911351" y="18287"/>
                </a:moveTo>
                <a:lnTo>
                  <a:pt x="883919" y="30479"/>
                </a:lnTo>
                <a:lnTo>
                  <a:pt x="890015" y="39623"/>
                </a:lnTo>
                <a:lnTo>
                  <a:pt x="914400" y="27431"/>
                </a:lnTo>
                <a:lnTo>
                  <a:pt x="911351" y="18287"/>
                </a:lnTo>
                <a:close/>
              </a:path>
              <a:path w="948054" h="494029">
                <a:moveTo>
                  <a:pt x="877823" y="36575"/>
                </a:moveTo>
                <a:lnTo>
                  <a:pt x="850391" y="48767"/>
                </a:lnTo>
                <a:lnTo>
                  <a:pt x="856488" y="57911"/>
                </a:lnTo>
                <a:lnTo>
                  <a:pt x="880871" y="45719"/>
                </a:lnTo>
                <a:lnTo>
                  <a:pt x="877823" y="36575"/>
                </a:lnTo>
                <a:close/>
              </a:path>
              <a:path w="948054" h="494029">
                <a:moveTo>
                  <a:pt x="841247" y="51815"/>
                </a:moveTo>
                <a:lnTo>
                  <a:pt x="816863" y="67055"/>
                </a:lnTo>
                <a:lnTo>
                  <a:pt x="822959" y="73151"/>
                </a:lnTo>
                <a:lnTo>
                  <a:pt x="847343" y="60959"/>
                </a:lnTo>
                <a:lnTo>
                  <a:pt x="841247" y="51815"/>
                </a:lnTo>
                <a:close/>
              </a:path>
              <a:path w="948054" h="494029">
                <a:moveTo>
                  <a:pt x="807719" y="70103"/>
                </a:moveTo>
                <a:lnTo>
                  <a:pt x="783335" y="82295"/>
                </a:lnTo>
                <a:lnTo>
                  <a:pt x="786383" y="91439"/>
                </a:lnTo>
                <a:lnTo>
                  <a:pt x="813815" y="79247"/>
                </a:lnTo>
                <a:lnTo>
                  <a:pt x="807719" y="70103"/>
                </a:lnTo>
                <a:close/>
              </a:path>
              <a:path w="948054" h="494029">
                <a:moveTo>
                  <a:pt x="774191" y="88391"/>
                </a:moveTo>
                <a:lnTo>
                  <a:pt x="749807" y="100583"/>
                </a:lnTo>
                <a:lnTo>
                  <a:pt x="752855" y="109727"/>
                </a:lnTo>
                <a:lnTo>
                  <a:pt x="780288" y="97535"/>
                </a:lnTo>
                <a:lnTo>
                  <a:pt x="774191" y="88391"/>
                </a:lnTo>
                <a:close/>
              </a:path>
              <a:path w="948054" h="494029">
                <a:moveTo>
                  <a:pt x="740663" y="103631"/>
                </a:moveTo>
                <a:lnTo>
                  <a:pt x="716279" y="118871"/>
                </a:lnTo>
                <a:lnTo>
                  <a:pt x="719327" y="124967"/>
                </a:lnTo>
                <a:lnTo>
                  <a:pt x="743712" y="112775"/>
                </a:lnTo>
                <a:lnTo>
                  <a:pt x="740663" y="103631"/>
                </a:lnTo>
                <a:close/>
              </a:path>
              <a:path w="948054" h="494029">
                <a:moveTo>
                  <a:pt x="707135" y="121919"/>
                </a:moveTo>
                <a:lnTo>
                  <a:pt x="682751" y="134111"/>
                </a:lnTo>
                <a:lnTo>
                  <a:pt x="685800" y="143255"/>
                </a:lnTo>
                <a:lnTo>
                  <a:pt x="710183" y="131063"/>
                </a:lnTo>
                <a:lnTo>
                  <a:pt x="707135" y="121919"/>
                </a:lnTo>
                <a:close/>
              </a:path>
              <a:path w="948054" h="494029">
                <a:moveTo>
                  <a:pt x="673607" y="140207"/>
                </a:moveTo>
                <a:lnTo>
                  <a:pt x="646176" y="152399"/>
                </a:lnTo>
                <a:lnTo>
                  <a:pt x="652271" y="161543"/>
                </a:lnTo>
                <a:lnTo>
                  <a:pt x="676655" y="149351"/>
                </a:lnTo>
                <a:lnTo>
                  <a:pt x="673607" y="140207"/>
                </a:lnTo>
                <a:close/>
              </a:path>
              <a:path w="948054" h="494029">
                <a:moveTo>
                  <a:pt x="640079" y="155447"/>
                </a:moveTo>
                <a:lnTo>
                  <a:pt x="612647" y="170687"/>
                </a:lnTo>
                <a:lnTo>
                  <a:pt x="618743" y="176783"/>
                </a:lnTo>
                <a:lnTo>
                  <a:pt x="643127" y="164591"/>
                </a:lnTo>
                <a:lnTo>
                  <a:pt x="640079" y="155447"/>
                </a:lnTo>
                <a:close/>
              </a:path>
              <a:path w="948054" h="494029">
                <a:moveTo>
                  <a:pt x="603503" y="173735"/>
                </a:moveTo>
                <a:lnTo>
                  <a:pt x="579119" y="185927"/>
                </a:lnTo>
                <a:lnTo>
                  <a:pt x="582167" y="195071"/>
                </a:lnTo>
                <a:lnTo>
                  <a:pt x="609600" y="182879"/>
                </a:lnTo>
                <a:lnTo>
                  <a:pt x="603503" y="173735"/>
                </a:lnTo>
                <a:close/>
              </a:path>
              <a:path w="948054" h="494029">
                <a:moveTo>
                  <a:pt x="569976" y="192023"/>
                </a:moveTo>
                <a:lnTo>
                  <a:pt x="545591" y="204215"/>
                </a:lnTo>
                <a:lnTo>
                  <a:pt x="548639" y="213359"/>
                </a:lnTo>
                <a:lnTo>
                  <a:pt x="576071" y="201167"/>
                </a:lnTo>
                <a:lnTo>
                  <a:pt x="569976" y="192023"/>
                </a:lnTo>
                <a:close/>
              </a:path>
              <a:path w="948054" h="494029">
                <a:moveTo>
                  <a:pt x="536447" y="207263"/>
                </a:moveTo>
                <a:lnTo>
                  <a:pt x="512063" y="222503"/>
                </a:lnTo>
                <a:lnTo>
                  <a:pt x="515112" y="228599"/>
                </a:lnTo>
                <a:lnTo>
                  <a:pt x="542543" y="216407"/>
                </a:lnTo>
                <a:lnTo>
                  <a:pt x="536447" y="207263"/>
                </a:lnTo>
                <a:close/>
              </a:path>
              <a:path w="948054" h="494029">
                <a:moveTo>
                  <a:pt x="502919" y="225551"/>
                </a:moveTo>
                <a:lnTo>
                  <a:pt x="478535" y="237743"/>
                </a:lnTo>
                <a:lnTo>
                  <a:pt x="481583" y="246887"/>
                </a:lnTo>
                <a:lnTo>
                  <a:pt x="505967" y="234695"/>
                </a:lnTo>
                <a:lnTo>
                  <a:pt x="502919" y="225551"/>
                </a:lnTo>
                <a:close/>
              </a:path>
              <a:path w="948054" h="494029">
                <a:moveTo>
                  <a:pt x="469391" y="243839"/>
                </a:moveTo>
                <a:lnTo>
                  <a:pt x="441959" y="256031"/>
                </a:lnTo>
                <a:lnTo>
                  <a:pt x="448055" y="265175"/>
                </a:lnTo>
                <a:lnTo>
                  <a:pt x="472439" y="249935"/>
                </a:lnTo>
                <a:lnTo>
                  <a:pt x="469391" y="243839"/>
                </a:lnTo>
                <a:close/>
              </a:path>
              <a:path w="948054" h="494029">
                <a:moveTo>
                  <a:pt x="435863" y="259079"/>
                </a:moveTo>
                <a:lnTo>
                  <a:pt x="408431" y="274319"/>
                </a:lnTo>
                <a:lnTo>
                  <a:pt x="414527" y="280415"/>
                </a:lnTo>
                <a:lnTo>
                  <a:pt x="438912" y="268223"/>
                </a:lnTo>
                <a:lnTo>
                  <a:pt x="435863" y="259079"/>
                </a:lnTo>
                <a:close/>
              </a:path>
              <a:path w="948054" h="494029">
                <a:moveTo>
                  <a:pt x="402335" y="277367"/>
                </a:moveTo>
                <a:lnTo>
                  <a:pt x="374903" y="289559"/>
                </a:lnTo>
                <a:lnTo>
                  <a:pt x="381000" y="298703"/>
                </a:lnTo>
                <a:lnTo>
                  <a:pt x="405383" y="286511"/>
                </a:lnTo>
                <a:lnTo>
                  <a:pt x="402335" y="277367"/>
                </a:lnTo>
                <a:close/>
              </a:path>
              <a:path w="948054" h="494029">
                <a:moveTo>
                  <a:pt x="365759" y="295655"/>
                </a:moveTo>
                <a:lnTo>
                  <a:pt x="341375" y="307847"/>
                </a:lnTo>
                <a:lnTo>
                  <a:pt x="344423" y="316991"/>
                </a:lnTo>
                <a:lnTo>
                  <a:pt x="371855" y="301751"/>
                </a:lnTo>
                <a:lnTo>
                  <a:pt x="365759" y="295655"/>
                </a:lnTo>
                <a:close/>
              </a:path>
              <a:path w="948054" h="494029">
                <a:moveTo>
                  <a:pt x="332231" y="310895"/>
                </a:moveTo>
                <a:lnTo>
                  <a:pt x="307847" y="326135"/>
                </a:lnTo>
                <a:lnTo>
                  <a:pt x="310895" y="332231"/>
                </a:lnTo>
                <a:lnTo>
                  <a:pt x="338327" y="320039"/>
                </a:lnTo>
                <a:lnTo>
                  <a:pt x="332231" y="310895"/>
                </a:lnTo>
                <a:close/>
              </a:path>
              <a:path w="948054" h="494029">
                <a:moveTo>
                  <a:pt x="298703" y="329183"/>
                </a:moveTo>
                <a:lnTo>
                  <a:pt x="274319" y="341375"/>
                </a:lnTo>
                <a:lnTo>
                  <a:pt x="277367" y="350519"/>
                </a:lnTo>
                <a:lnTo>
                  <a:pt x="304800" y="338327"/>
                </a:lnTo>
                <a:lnTo>
                  <a:pt x="298703" y="329183"/>
                </a:lnTo>
                <a:close/>
              </a:path>
              <a:path w="948054" h="494029">
                <a:moveTo>
                  <a:pt x="265175" y="347471"/>
                </a:moveTo>
                <a:lnTo>
                  <a:pt x="240791" y="359663"/>
                </a:lnTo>
                <a:lnTo>
                  <a:pt x="243839" y="368807"/>
                </a:lnTo>
                <a:lnTo>
                  <a:pt x="268223" y="353567"/>
                </a:lnTo>
                <a:lnTo>
                  <a:pt x="265175" y="347471"/>
                </a:lnTo>
                <a:close/>
              </a:path>
              <a:path w="948054" h="494029">
                <a:moveTo>
                  <a:pt x="231647" y="362711"/>
                </a:moveTo>
                <a:lnTo>
                  <a:pt x="204215" y="377951"/>
                </a:lnTo>
                <a:lnTo>
                  <a:pt x="210312" y="384047"/>
                </a:lnTo>
                <a:lnTo>
                  <a:pt x="234695" y="371855"/>
                </a:lnTo>
                <a:lnTo>
                  <a:pt x="231647" y="362711"/>
                </a:lnTo>
                <a:close/>
              </a:path>
              <a:path w="948054" h="494029">
                <a:moveTo>
                  <a:pt x="198119" y="380999"/>
                </a:moveTo>
                <a:lnTo>
                  <a:pt x="170687" y="393191"/>
                </a:lnTo>
                <a:lnTo>
                  <a:pt x="176783" y="402335"/>
                </a:lnTo>
                <a:lnTo>
                  <a:pt x="201167" y="390143"/>
                </a:lnTo>
                <a:lnTo>
                  <a:pt x="198119" y="380999"/>
                </a:lnTo>
                <a:close/>
              </a:path>
              <a:path w="948054" h="494029">
                <a:moveTo>
                  <a:pt x="164591" y="399287"/>
                </a:moveTo>
                <a:lnTo>
                  <a:pt x="137159" y="411479"/>
                </a:lnTo>
                <a:lnTo>
                  <a:pt x="143255" y="420623"/>
                </a:lnTo>
                <a:lnTo>
                  <a:pt x="167639" y="405383"/>
                </a:lnTo>
                <a:lnTo>
                  <a:pt x="164591" y="399287"/>
                </a:lnTo>
                <a:close/>
              </a:path>
              <a:path w="948054" h="494029">
                <a:moveTo>
                  <a:pt x="128015" y="414527"/>
                </a:moveTo>
                <a:lnTo>
                  <a:pt x="103631" y="429767"/>
                </a:lnTo>
                <a:lnTo>
                  <a:pt x="106679" y="435863"/>
                </a:lnTo>
                <a:lnTo>
                  <a:pt x="134112" y="423671"/>
                </a:lnTo>
                <a:lnTo>
                  <a:pt x="128015" y="414527"/>
                </a:lnTo>
                <a:close/>
              </a:path>
              <a:path w="948054" h="494029">
                <a:moveTo>
                  <a:pt x="54863" y="402335"/>
                </a:moveTo>
                <a:lnTo>
                  <a:pt x="51815" y="402335"/>
                </a:lnTo>
                <a:lnTo>
                  <a:pt x="51815" y="405383"/>
                </a:lnTo>
                <a:lnTo>
                  <a:pt x="0" y="487679"/>
                </a:lnTo>
                <a:lnTo>
                  <a:pt x="94487" y="493775"/>
                </a:lnTo>
                <a:lnTo>
                  <a:pt x="97535" y="493775"/>
                </a:lnTo>
                <a:lnTo>
                  <a:pt x="100583" y="490727"/>
                </a:lnTo>
                <a:lnTo>
                  <a:pt x="100583" y="487679"/>
                </a:lnTo>
                <a:lnTo>
                  <a:pt x="9143" y="487679"/>
                </a:lnTo>
                <a:lnTo>
                  <a:pt x="6095" y="478535"/>
                </a:lnTo>
                <a:lnTo>
                  <a:pt x="21505" y="469730"/>
                </a:lnTo>
                <a:lnTo>
                  <a:pt x="57912" y="411479"/>
                </a:lnTo>
                <a:lnTo>
                  <a:pt x="60959" y="408431"/>
                </a:lnTo>
                <a:lnTo>
                  <a:pt x="60959" y="405383"/>
                </a:lnTo>
                <a:lnTo>
                  <a:pt x="57912" y="405383"/>
                </a:lnTo>
                <a:lnTo>
                  <a:pt x="54863" y="402335"/>
                </a:lnTo>
                <a:close/>
              </a:path>
              <a:path w="948054" h="494029">
                <a:moveTo>
                  <a:pt x="21505" y="469730"/>
                </a:moveTo>
                <a:lnTo>
                  <a:pt x="6095" y="478535"/>
                </a:lnTo>
                <a:lnTo>
                  <a:pt x="9143" y="487679"/>
                </a:lnTo>
                <a:lnTo>
                  <a:pt x="14477" y="484631"/>
                </a:lnTo>
                <a:lnTo>
                  <a:pt x="12191" y="484631"/>
                </a:lnTo>
                <a:lnTo>
                  <a:pt x="9143" y="478535"/>
                </a:lnTo>
                <a:lnTo>
                  <a:pt x="16001" y="478535"/>
                </a:lnTo>
                <a:lnTo>
                  <a:pt x="21505" y="469730"/>
                </a:lnTo>
                <a:close/>
              </a:path>
              <a:path w="948054" h="494029">
                <a:moveTo>
                  <a:pt x="24204" y="479073"/>
                </a:moveTo>
                <a:lnTo>
                  <a:pt x="9143" y="487679"/>
                </a:lnTo>
                <a:lnTo>
                  <a:pt x="100583" y="487679"/>
                </a:lnTo>
                <a:lnTo>
                  <a:pt x="100583" y="484631"/>
                </a:lnTo>
                <a:lnTo>
                  <a:pt x="97535" y="481583"/>
                </a:lnTo>
                <a:lnTo>
                  <a:pt x="94487" y="481583"/>
                </a:lnTo>
                <a:lnTo>
                  <a:pt x="24204" y="479073"/>
                </a:lnTo>
                <a:close/>
              </a:path>
              <a:path w="948054" h="494029">
                <a:moveTo>
                  <a:pt x="9143" y="478535"/>
                </a:moveTo>
                <a:lnTo>
                  <a:pt x="12191" y="484631"/>
                </a:lnTo>
                <a:lnTo>
                  <a:pt x="15852" y="478775"/>
                </a:lnTo>
                <a:lnTo>
                  <a:pt x="9143" y="478535"/>
                </a:lnTo>
                <a:close/>
              </a:path>
              <a:path w="948054" h="494029">
                <a:moveTo>
                  <a:pt x="15852" y="478775"/>
                </a:moveTo>
                <a:lnTo>
                  <a:pt x="12191" y="484631"/>
                </a:lnTo>
                <a:lnTo>
                  <a:pt x="14477" y="484631"/>
                </a:lnTo>
                <a:lnTo>
                  <a:pt x="24204" y="479073"/>
                </a:lnTo>
                <a:lnTo>
                  <a:pt x="15852" y="478775"/>
                </a:lnTo>
                <a:close/>
              </a:path>
              <a:path w="948054" h="494029">
                <a:moveTo>
                  <a:pt x="27431" y="466343"/>
                </a:moveTo>
                <a:lnTo>
                  <a:pt x="21505" y="469730"/>
                </a:lnTo>
                <a:lnTo>
                  <a:pt x="15852" y="478775"/>
                </a:lnTo>
                <a:lnTo>
                  <a:pt x="24204" y="479073"/>
                </a:lnTo>
                <a:lnTo>
                  <a:pt x="30479" y="475487"/>
                </a:lnTo>
                <a:lnTo>
                  <a:pt x="27431" y="466343"/>
                </a:lnTo>
                <a:close/>
              </a:path>
              <a:path w="948054" h="494029">
                <a:moveTo>
                  <a:pt x="16001" y="478535"/>
                </a:moveTo>
                <a:lnTo>
                  <a:pt x="9143" y="478535"/>
                </a:lnTo>
                <a:lnTo>
                  <a:pt x="15852" y="478775"/>
                </a:lnTo>
                <a:lnTo>
                  <a:pt x="16001" y="478535"/>
                </a:lnTo>
                <a:close/>
              </a:path>
              <a:path w="948054" h="494029">
                <a:moveTo>
                  <a:pt x="60959" y="451103"/>
                </a:moveTo>
                <a:lnTo>
                  <a:pt x="36575" y="463295"/>
                </a:lnTo>
                <a:lnTo>
                  <a:pt x="39623" y="472439"/>
                </a:lnTo>
                <a:lnTo>
                  <a:pt x="67055" y="457199"/>
                </a:lnTo>
                <a:lnTo>
                  <a:pt x="60959" y="451103"/>
                </a:lnTo>
                <a:close/>
              </a:path>
              <a:path w="948054" h="494029">
                <a:moveTo>
                  <a:pt x="94487" y="432815"/>
                </a:moveTo>
                <a:lnTo>
                  <a:pt x="70103" y="445007"/>
                </a:lnTo>
                <a:lnTo>
                  <a:pt x="73151" y="454151"/>
                </a:lnTo>
                <a:lnTo>
                  <a:pt x="100583" y="441959"/>
                </a:lnTo>
                <a:lnTo>
                  <a:pt x="94487" y="432815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25"/>
          <p:cNvSpPr/>
          <p:nvPr/>
        </p:nvSpPr>
        <p:spPr>
          <a:xfrm rot="12479894">
            <a:off x="4791418" y="3140269"/>
            <a:ext cx="602739" cy="328942"/>
          </a:xfrm>
          <a:custGeom>
            <a:avLst/>
            <a:gdLst/>
            <a:ahLst/>
            <a:cxnLst/>
            <a:rect l="l" t="t" r="r" b="b"/>
            <a:pathLst>
              <a:path w="948054" h="494029">
                <a:moveTo>
                  <a:pt x="944879" y="0"/>
                </a:moveTo>
                <a:lnTo>
                  <a:pt x="920495" y="15239"/>
                </a:lnTo>
                <a:lnTo>
                  <a:pt x="923543" y="24383"/>
                </a:lnTo>
                <a:lnTo>
                  <a:pt x="947927" y="9143"/>
                </a:lnTo>
                <a:lnTo>
                  <a:pt x="944879" y="0"/>
                </a:lnTo>
                <a:close/>
              </a:path>
              <a:path w="948054" h="494029">
                <a:moveTo>
                  <a:pt x="911351" y="18287"/>
                </a:moveTo>
                <a:lnTo>
                  <a:pt x="883919" y="30479"/>
                </a:lnTo>
                <a:lnTo>
                  <a:pt x="890015" y="39623"/>
                </a:lnTo>
                <a:lnTo>
                  <a:pt x="914400" y="27431"/>
                </a:lnTo>
                <a:lnTo>
                  <a:pt x="911351" y="18287"/>
                </a:lnTo>
                <a:close/>
              </a:path>
              <a:path w="948054" h="494029">
                <a:moveTo>
                  <a:pt x="877823" y="36575"/>
                </a:moveTo>
                <a:lnTo>
                  <a:pt x="850391" y="48767"/>
                </a:lnTo>
                <a:lnTo>
                  <a:pt x="856488" y="57911"/>
                </a:lnTo>
                <a:lnTo>
                  <a:pt x="880871" y="45719"/>
                </a:lnTo>
                <a:lnTo>
                  <a:pt x="877823" y="36575"/>
                </a:lnTo>
                <a:close/>
              </a:path>
              <a:path w="948054" h="494029">
                <a:moveTo>
                  <a:pt x="841247" y="51815"/>
                </a:moveTo>
                <a:lnTo>
                  <a:pt x="816863" y="67055"/>
                </a:lnTo>
                <a:lnTo>
                  <a:pt x="822959" y="73151"/>
                </a:lnTo>
                <a:lnTo>
                  <a:pt x="847343" y="60959"/>
                </a:lnTo>
                <a:lnTo>
                  <a:pt x="841247" y="51815"/>
                </a:lnTo>
                <a:close/>
              </a:path>
              <a:path w="948054" h="494029">
                <a:moveTo>
                  <a:pt x="807719" y="70103"/>
                </a:moveTo>
                <a:lnTo>
                  <a:pt x="783335" y="82295"/>
                </a:lnTo>
                <a:lnTo>
                  <a:pt x="786383" y="91439"/>
                </a:lnTo>
                <a:lnTo>
                  <a:pt x="813815" y="79247"/>
                </a:lnTo>
                <a:lnTo>
                  <a:pt x="807719" y="70103"/>
                </a:lnTo>
                <a:close/>
              </a:path>
              <a:path w="948054" h="494029">
                <a:moveTo>
                  <a:pt x="774191" y="88391"/>
                </a:moveTo>
                <a:lnTo>
                  <a:pt x="749807" y="100583"/>
                </a:lnTo>
                <a:lnTo>
                  <a:pt x="752855" y="109727"/>
                </a:lnTo>
                <a:lnTo>
                  <a:pt x="780288" y="97535"/>
                </a:lnTo>
                <a:lnTo>
                  <a:pt x="774191" y="88391"/>
                </a:lnTo>
                <a:close/>
              </a:path>
              <a:path w="948054" h="494029">
                <a:moveTo>
                  <a:pt x="740663" y="103631"/>
                </a:moveTo>
                <a:lnTo>
                  <a:pt x="716279" y="118871"/>
                </a:lnTo>
                <a:lnTo>
                  <a:pt x="719327" y="124967"/>
                </a:lnTo>
                <a:lnTo>
                  <a:pt x="743712" y="112775"/>
                </a:lnTo>
                <a:lnTo>
                  <a:pt x="740663" y="103631"/>
                </a:lnTo>
                <a:close/>
              </a:path>
              <a:path w="948054" h="494029">
                <a:moveTo>
                  <a:pt x="707135" y="121919"/>
                </a:moveTo>
                <a:lnTo>
                  <a:pt x="682751" y="134111"/>
                </a:lnTo>
                <a:lnTo>
                  <a:pt x="685800" y="143255"/>
                </a:lnTo>
                <a:lnTo>
                  <a:pt x="710183" y="131063"/>
                </a:lnTo>
                <a:lnTo>
                  <a:pt x="707135" y="121919"/>
                </a:lnTo>
                <a:close/>
              </a:path>
              <a:path w="948054" h="494029">
                <a:moveTo>
                  <a:pt x="673607" y="140207"/>
                </a:moveTo>
                <a:lnTo>
                  <a:pt x="646176" y="152399"/>
                </a:lnTo>
                <a:lnTo>
                  <a:pt x="652271" y="161543"/>
                </a:lnTo>
                <a:lnTo>
                  <a:pt x="676655" y="149351"/>
                </a:lnTo>
                <a:lnTo>
                  <a:pt x="673607" y="140207"/>
                </a:lnTo>
                <a:close/>
              </a:path>
              <a:path w="948054" h="494029">
                <a:moveTo>
                  <a:pt x="640079" y="155447"/>
                </a:moveTo>
                <a:lnTo>
                  <a:pt x="612647" y="170687"/>
                </a:lnTo>
                <a:lnTo>
                  <a:pt x="618743" y="176783"/>
                </a:lnTo>
                <a:lnTo>
                  <a:pt x="643127" y="164591"/>
                </a:lnTo>
                <a:lnTo>
                  <a:pt x="640079" y="155447"/>
                </a:lnTo>
                <a:close/>
              </a:path>
              <a:path w="948054" h="494029">
                <a:moveTo>
                  <a:pt x="603503" y="173735"/>
                </a:moveTo>
                <a:lnTo>
                  <a:pt x="579119" y="185927"/>
                </a:lnTo>
                <a:lnTo>
                  <a:pt x="582167" y="195071"/>
                </a:lnTo>
                <a:lnTo>
                  <a:pt x="609600" y="182879"/>
                </a:lnTo>
                <a:lnTo>
                  <a:pt x="603503" y="173735"/>
                </a:lnTo>
                <a:close/>
              </a:path>
              <a:path w="948054" h="494029">
                <a:moveTo>
                  <a:pt x="569976" y="192023"/>
                </a:moveTo>
                <a:lnTo>
                  <a:pt x="545591" y="204215"/>
                </a:lnTo>
                <a:lnTo>
                  <a:pt x="548639" y="213359"/>
                </a:lnTo>
                <a:lnTo>
                  <a:pt x="576071" y="201167"/>
                </a:lnTo>
                <a:lnTo>
                  <a:pt x="569976" y="192023"/>
                </a:lnTo>
                <a:close/>
              </a:path>
              <a:path w="948054" h="494029">
                <a:moveTo>
                  <a:pt x="536447" y="207263"/>
                </a:moveTo>
                <a:lnTo>
                  <a:pt x="512063" y="222503"/>
                </a:lnTo>
                <a:lnTo>
                  <a:pt x="515112" y="228599"/>
                </a:lnTo>
                <a:lnTo>
                  <a:pt x="542543" y="216407"/>
                </a:lnTo>
                <a:lnTo>
                  <a:pt x="536447" y="207263"/>
                </a:lnTo>
                <a:close/>
              </a:path>
              <a:path w="948054" h="494029">
                <a:moveTo>
                  <a:pt x="502919" y="225551"/>
                </a:moveTo>
                <a:lnTo>
                  <a:pt x="478535" y="237743"/>
                </a:lnTo>
                <a:lnTo>
                  <a:pt x="481583" y="246887"/>
                </a:lnTo>
                <a:lnTo>
                  <a:pt x="505967" y="234695"/>
                </a:lnTo>
                <a:lnTo>
                  <a:pt x="502919" y="225551"/>
                </a:lnTo>
                <a:close/>
              </a:path>
              <a:path w="948054" h="494029">
                <a:moveTo>
                  <a:pt x="469391" y="243839"/>
                </a:moveTo>
                <a:lnTo>
                  <a:pt x="441959" y="256031"/>
                </a:lnTo>
                <a:lnTo>
                  <a:pt x="448055" y="265175"/>
                </a:lnTo>
                <a:lnTo>
                  <a:pt x="472439" y="249935"/>
                </a:lnTo>
                <a:lnTo>
                  <a:pt x="469391" y="243839"/>
                </a:lnTo>
                <a:close/>
              </a:path>
              <a:path w="948054" h="494029">
                <a:moveTo>
                  <a:pt x="435863" y="259079"/>
                </a:moveTo>
                <a:lnTo>
                  <a:pt x="408431" y="274319"/>
                </a:lnTo>
                <a:lnTo>
                  <a:pt x="414527" y="280415"/>
                </a:lnTo>
                <a:lnTo>
                  <a:pt x="438912" y="268223"/>
                </a:lnTo>
                <a:lnTo>
                  <a:pt x="435863" y="259079"/>
                </a:lnTo>
                <a:close/>
              </a:path>
              <a:path w="948054" h="494029">
                <a:moveTo>
                  <a:pt x="402335" y="277367"/>
                </a:moveTo>
                <a:lnTo>
                  <a:pt x="374903" y="289559"/>
                </a:lnTo>
                <a:lnTo>
                  <a:pt x="381000" y="298703"/>
                </a:lnTo>
                <a:lnTo>
                  <a:pt x="405383" y="286511"/>
                </a:lnTo>
                <a:lnTo>
                  <a:pt x="402335" y="277367"/>
                </a:lnTo>
                <a:close/>
              </a:path>
              <a:path w="948054" h="494029">
                <a:moveTo>
                  <a:pt x="365759" y="295655"/>
                </a:moveTo>
                <a:lnTo>
                  <a:pt x="341375" y="307847"/>
                </a:lnTo>
                <a:lnTo>
                  <a:pt x="344423" y="316991"/>
                </a:lnTo>
                <a:lnTo>
                  <a:pt x="371855" y="301751"/>
                </a:lnTo>
                <a:lnTo>
                  <a:pt x="365759" y="295655"/>
                </a:lnTo>
                <a:close/>
              </a:path>
              <a:path w="948054" h="494029">
                <a:moveTo>
                  <a:pt x="332231" y="310895"/>
                </a:moveTo>
                <a:lnTo>
                  <a:pt x="307847" y="326135"/>
                </a:lnTo>
                <a:lnTo>
                  <a:pt x="310895" y="332231"/>
                </a:lnTo>
                <a:lnTo>
                  <a:pt x="338327" y="320039"/>
                </a:lnTo>
                <a:lnTo>
                  <a:pt x="332231" y="310895"/>
                </a:lnTo>
                <a:close/>
              </a:path>
              <a:path w="948054" h="494029">
                <a:moveTo>
                  <a:pt x="298703" y="329183"/>
                </a:moveTo>
                <a:lnTo>
                  <a:pt x="274319" y="341375"/>
                </a:lnTo>
                <a:lnTo>
                  <a:pt x="277367" y="350519"/>
                </a:lnTo>
                <a:lnTo>
                  <a:pt x="304800" y="338327"/>
                </a:lnTo>
                <a:lnTo>
                  <a:pt x="298703" y="329183"/>
                </a:lnTo>
                <a:close/>
              </a:path>
              <a:path w="948054" h="494029">
                <a:moveTo>
                  <a:pt x="265175" y="347471"/>
                </a:moveTo>
                <a:lnTo>
                  <a:pt x="240791" y="359663"/>
                </a:lnTo>
                <a:lnTo>
                  <a:pt x="243839" y="368807"/>
                </a:lnTo>
                <a:lnTo>
                  <a:pt x="268223" y="353567"/>
                </a:lnTo>
                <a:lnTo>
                  <a:pt x="265175" y="347471"/>
                </a:lnTo>
                <a:close/>
              </a:path>
              <a:path w="948054" h="494029">
                <a:moveTo>
                  <a:pt x="231647" y="362711"/>
                </a:moveTo>
                <a:lnTo>
                  <a:pt x="204215" y="377951"/>
                </a:lnTo>
                <a:lnTo>
                  <a:pt x="210312" y="384047"/>
                </a:lnTo>
                <a:lnTo>
                  <a:pt x="234695" y="371855"/>
                </a:lnTo>
                <a:lnTo>
                  <a:pt x="231647" y="362711"/>
                </a:lnTo>
                <a:close/>
              </a:path>
              <a:path w="948054" h="494029">
                <a:moveTo>
                  <a:pt x="198119" y="380999"/>
                </a:moveTo>
                <a:lnTo>
                  <a:pt x="170687" y="393191"/>
                </a:lnTo>
                <a:lnTo>
                  <a:pt x="176783" y="402335"/>
                </a:lnTo>
                <a:lnTo>
                  <a:pt x="201167" y="390143"/>
                </a:lnTo>
                <a:lnTo>
                  <a:pt x="198119" y="380999"/>
                </a:lnTo>
                <a:close/>
              </a:path>
              <a:path w="948054" h="494029">
                <a:moveTo>
                  <a:pt x="164591" y="399287"/>
                </a:moveTo>
                <a:lnTo>
                  <a:pt x="137159" y="411479"/>
                </a:lnTo>
                <a:lnTo>
                  <a:pt x="143255" y="420623"/>
                </a:lnTo>
                <a:lnTo>
                  <a:pt x="167639" y="405383"/>
                </a:lnTo>
                <a:lnTo>
                  <a:pt x="164591" y="399287"/>
                </a:lnTo>
                <a:close/>
              </a:path>
              <a:path w="948054" h="494029">
                <a:moveTo>
                  <a:pt x="128015" y="414527"/>
                </a:moveTo>
                <a:lnTo>
                  <a:pt x="103631" y="429767"/>
                </a:lnTo>
                <a:lnTo>
                  <a:pt x="106679" y="435863"/>
                </a:lnTo>
                <a:lnTo>
                  <a:pt x="134112" y="423671"/>
                </a:lnTo>
                <a:lnTo>
                  <a:pt x="128015" y="414527"/>
                </a:lnTo>
                <a:close/>
              </a:path>
              <a:path w="948054" h="494029">
                <a:moveTo>
                  <a:pt x="54863" y="402335"/>
                </a:moveTo>
                <a:lnTo>
                  <a:pt x="51815" y="402335"/>
                </a:lnTo>
                <a:lnTo>
                  <a:pt x="51815" y="405383"/>
                </a:lnTo>
                <a:lnTo>
                  <a:pt x="0" y="487679"/>
                </a:lnTo>
                <a:lnTo>
                  <a:pt x="94487" y="493775"/>
                </a:lnTo>
                <a:lnTo>
                  <a:pt x="97535" y="493775"/>
                </a:lnTo>
                <a:lnTo>
                  <a:pt x="100583" y="490727"/>
                </a:lnTo>
                <a:lnTo>
                  <a:pt x="100583" y="487679"/>
                </a:lnTo>
                <a:lnTo>
                  <a:pt x="9143" y="487679"/>
                </a:lnTo>
                <a:lnTo>
                  <a:pt x="6095" y="478535"/>
                </a:lnTo>
                <a:lnTo>
                  <a:pt x="21505" y="469730"/>
                </a:lnTo>
                <a:lnTo>
                  <a:pt x="57912" y="411479"/>
                </a:lnTo>
                <a:lnTo>
                  <a:pt x="60959" y="408431"/>
                </a:lnTo>
                <a:lnTo>
                  <a:pt x="60959" y="405383"/>
                </a:lnTo>
                <a:lnTo>
                  <a:pt x="57912" y="405383"/>
                </a:lnTo>
                <a:lnTo>
                  <a:pt x="54863" y="402335"/>
                </a:lnTo>
                <a:close/>
              </a:path>
              <a:path w="948054" h="494029">
                <a:moveTo>
                  <a:pt x="21505" y="469730"/>
                </a:moveTo>
                <a:lnTo>
                  <a:pt x="6095" y="478535"/>
                </a:lnTo>
                <a:lnTo>
                  <a:pt x="9143" y="487679"/>
                </a:lnTo>
                <a:lnTo>
                  <a:pt x="14477" y="484631"/>
                </a:lnTo>
                <a:lnTo>
                  <a:pt x="12191" y="484631"/>
                </a:lnTo>
                <a:lnTo>
                  <a:pt x="9143" y="478535"/>
                </a:lnTo>
                <a:lnTo>
                  <a:pt x="16001" y="478535"/>
                </a:lnTo>
                <a:lnTo>
                  <a:pt x="21505" y="469730"/>
                </a:lnTo>
                <a:close/>
              </a:path>
              <a:path w="948054" h="494029">
                <a:moveTo>
                  <a:pt x="24204" y="479073"/>
                </a:moveTo>
                <a:lnTo>
                  <a:pt x="9143" y="487679"/>
                </a:lnTo>
                <a:lnTo>
                  <a:pt x="100583" y="487679"/>
                </a:lnTo>
                <a:lnTo>
                  <a:pt x="100583" y="484631"/>
                </a:lnTo>
                <a:lnTo>
                  <a:pt x="97535" y="481583"/>
                </a:lnTo>
                <a:lnTo>
                  <a:pt x="94487" y="481583"/>
                </a:lnTo>
                <a:lnTo>
                  <a:pt x="24204" y="479073"/>
                </a:lnTo>
                <a:close/>
              </a:path>
              <a:path w="948054" h="494029">
                <a:moveTo>
                  <a:pt x="9143" y="478535"/>
                </a:moveTo>
                <a:lnTo>
                  <a:pt x="12191" y="484631"/>
                </a:lnTo>
                <a:lnTo>
                  <a:pt x="15852" y="478775"/>
                </a:lnTo>
                <a:lnTo>
                  <a:pt x="9143" y="478535"/>
                </a:lnTo>
                <a:close/>
              </a:path>
              <a:path w="948054" h="494029">
                <a:moveTo>
                  <a:pt x="15852" y="478775"/>
                </a:moveTo>
                <a:lnTo>
                  <a:pt x="12191" y="484631"/>
                </a:lnTo>
                <a:lnTo>
                  <a:pt x="14477" y="484631"/>
                </a:lnTo>
                <a:lnTo>
                  <a:pt x="24204" y="479073"/>
                </a:lnTo>
                <a:lnTo>
                  <a:pt x="15852" y="478775"/>
                </a:lnTo>
                <a:close/>
              </a:path>
              <a:path w="948054" h="494029">
                <a:moveTo>
                  <a:pt x="27431" y="466343"/>
                </a:moveTo>
                <a:lnTo>
                  <a:pt x="21505" y="469730"/>
                </a:lnTo>
                <a:lnTo>
                  <a:pt x="15852" y="478775"/>
                </a:lnTo>
                <a:lnTo>
                  <a:pt x="24204" y="479073"/>
                </a:lnTo>
                <a:lnTo>
                  <a:pt x="30479" y="475487"/>
                </a:lnTo>
                <a:lnTo>
                  <a:pt x="27431" y="466343"/>
                </a:lnTo>
                <a:close/>
              </a:path>
              <a:path w="948054" h="494029">
                <a:moveTo>
                  <a:pt x="16001" y="478535"/>
                </a:moveTo>
                <a:lnTo>
                  <a:pt x="9143" y="478535"/>
                </a:lnTo>
                <a:lnTo>
                  <a:pt x="15852" y="478775"/>
                </a:lnTo>
                <a:lnTo>
                  <a:pt x="16001" y="478535"/>
                </a:lnTo>
                <a:close/>
              </a:path>
              <a:path w="948054" h="494029">
                <a:moveTo>
                  <a:pt x="60959" y="451103"/>
                </a:moveTo>
                <a:lnTo>
                  <a:pt x="36575" y="463295"/>
                </a:lnTo>
                <a:lnTo>
                  <a:pt x="39623" y="472439"/>
                </a:lnTo>
                <a:lnTo>
                  <a:pt x="67055" y="457199"/>
                </a:lnTo>
                <a:lnTo>
                  <a:pt x="60959" y="451103"/>
                </a:lnTo>
                <a:close/>
              </a:path>
              <a:path w="948054" h="494029">
                <a:moveTo>
                  <a:pt x="94487" y="432815"/>
                </a:moveTo>
                <a:lnTo>
                  <a:pt x="70103" y="445007"/>
                </a:lnTo>
                <a:lnTo>
                  <a:pt x="73151" y="454151"/>
                </a:lnTo>
                <a:lnTo>
                  <a:pt x="100583" y="441959"/>
                </a:lnTo>
                <a:lnTo>
                  <a:pt x="94487" y="432815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object 6"/>
          <p:cNvSpPr/>
          <p:nvPr/>
        </p:nvSpPr>
        <p:spPr>
          <a:xfrm>
            <a:off x="1296034" y="2465256"/>
            <a:ext cx="594577" cy="552786"/>
          </a:xfrm>
          <a:custGeom>
            <a:avLst/>
            <a:gdLst/>
            <a:ahLst/>
            <a:cxnLst/>
            <a:rect l="l" t="t" r="r" b="b"/>
            <a:pathLst>
              <a:path w="695325" h="609600">
                <a:moveTo>
                  <a:pt x="201168" y="0"/>
                </a:moveTo>
                <a:lnTo>
                  <a:pt x="0" y="0"/>
                </a:lnTo>
                <a:lnTo>
                  <a:pt x="0" y="557784"/>
                </a:lnTo>
                <a:lnTo>
                  <a:pt x="475488" y="557784"/>
                </a:lnTo>
                <a:lnTo>
                  <a:pt x="475488" y="609600"/>
                </a:lnTo>
                <a:lnTo>
                  <a:pt x="694944" y="457200"/>
                </a:lnTo>
                <a:lnTo>
                  <a:pt x="550103" y="356616"/>
                </a:lnTo>
                <a:lnTo>
                  <a:pt x="201168" y="356616"/>
                </a:lnTo>
                <a:lnTo>
                  <a:pt x="201168" y="0"/>
                </a:lnTo>
                <a:close/>
              </a:path>
              <a:path w="695325" h="609600">
                <a:moveTo>
                  <a:pt x="475488" y="304800"/>
                </a:moveTo>
                <a:lnTo>
                  <a:pt x="475488" y="356616"/>
                </a:lnTo>
                <a:lnTo>
                  <a:pt x="550103" y="356616"/>
                </a:lnTo>
                <a:lnTo>
                  <a:pt x="475488" y="30480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object 6"/>
          <p:cNvSpPr/>
          <p:nvPr/>
        </p:nvSpPr>
        <p:spPr>
          <a:xfrm>
            <a:off x="2264314" y="3194641"/>
            <a:ext cx="594577" cy="552786"/>
          </a:xfrm>
          <a:custGeom>
            <a:avLst/>
            <a:gdLst/>
            <a:ahLst/>
            <a:cxnLst/>
            <a:rect l="l" t="t" r="r" b="b"/>
            <a:pathLst>
              <a:path w="695325" h="609600">
                <a:moveTo>
                  <a:pt x="201168" y="0"/>
                </a:moveTo>
                <a:lnTo>
                  <a:pt x="0" y="0"/>
                </a:lnTo>
                <a:lnTo>
                  <a:pt x="0" y="557784"/>
                </a:lnTo>
                <a:lnTo>
                  <a:pt x="475488" y="557784"/>
                </a:lnTo>
                <a:lnTo>
                  <a:pt x="475488" y="609600"/>
                </a:lnTo>
                <a:lnTo>
                  <a:pt x="694944" y="457200"/>
                </a:lnTo>
                <a:lnTo>
                  <a:pt x="550103" y="356616"/>
                </a:lnTo>
                <a:lnTo>
                  <a:pt x="201168" y="356616"/>
                </a:lnTo>
                <a:lnTo>
                  <a:pt x="201168" y="0"/>
                </a:lnTo>
                <a:close/>
              </a:path>
              <a:path w="695325" h="609600">
                <a:moveTo>
                  <a:pt x="475488" y="304800"/>
                </a:moveTo>
                <a:lnTo>
                  <a:pt x="475488" y="356616"/>
                </a:lnTo>
                <a:lnTo>
                  <a:pt x="550103" y="356616"/>
                </a:lnTo>
                <a:lnTo>
                  <a:pt x="475488" y="30480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9" name="Immagine 38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40" name="image3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7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40652" y="569111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bject 3"/>
          <p:cNvSpPr txBox="1"/>
          <p:nvPr/>
        </p:nvSpPr>
        <p:spPr>
          <a:xfrm>
            <a:off x="729458" y="1323544"/>
            <a:ext cx="7314114" cy="2596000"/>
          </a:xfrm>
          <a:prstGeom prst="rect">
            <a:avLst/>
          </a:prstGeom>
        </p:spPr>
        <p:txBody>
          <a:bodyPr vert="horz" wrap="square" lIns="0" tIns="10574" rIns="0" bIns="0" rtlCol="0">
            <a:spAutoFit/>
          </a:bodyPr>
          <a:lstStyle/>
          <a:p>
            <a:pPr marL="312769" indent="-302195" defTabSz="801401" eaLnBrk="1" fontAlgn="auto" hangingPunct="1">
              <a:spcBef>
                <a:spcPts val="83"/>
              </a:spcBef>
              <a:spcAft>
                <a:spcPts val="0"/>
              </a:spcAft>
              <a:buFontTx/>
              <a:buChar char="•"/>
              <a:tabLst>
                <a:tab pos="312769" algn="l"/>
                <a:tab pos="313325" algn="l"/>
              </a:tabLst>
            </a:pPr>
            <a:r>
              <a:rPr sz="1200" b="0" spc="-4" dirty="0">
                <a:cs typeface="Arial" panose="020B0604020202020204" pitchFamily="34" charset="0"/>
              </a:rPr>
              <a:t>Il </a:t>
            </a:r>
            <a:r>
              <a:rPr sz="1200" spc="-4" dirty="0">
                <a:cs typeface="Arial" panose="020B0604020202020204" pitchFamily="34" charset="0"/>
              </a:rPr>
              <a:t>PO FSE </a:t>
            </a:r>
            <a:r>
              <a:rPr sz="1200" spc="-9" dirty="0">
                <a:cs typeface="Arial" panose="020B0604020202020204" pitchFamily="34" charset="0"/>
              </a:rPr>
              <a:t>2014-2020 </a:t>
            </a:r>
            <a:r>
              <a:rPr sz="1200" b="0" dirty="0">
                <a:cs typeface="Arial" panose="020B0604020202020204" pitchFamily="34" charset="0"/>
              </a:rPr>
              <a:t>della </a:t>
            </a:r>
            <a:r>
              <a:rPr sz="1200" b="0" spc="-9" dirty="0">
                <a:cs typeface="Arial" panose="020B0604020202020204" pitchFamily="34" charset="0"/>
              </a:rPr>
              <a:t>Comunidad </a:t>
            </a:r>
            <a:r>
              <a:rPr sz="1200" b="0" spc="-4" dirty="0">
                <a:cs typeface="Arial" panose="020B0604020202020204" pitchFamily="34" charset="0"/>
              </a:rPr>
              <a:t>de </a:t>
            </a:r>
            <a:r>
              <a:rPr sz="1200" b="0" dirty="0">
                <a:cs typeface="Arial" panose="020B0604020202020204" pitchFamily="34" charset="0"/>
              </a:rPr>
              <a:t>Madrid </a:t>
            </a:r>
            <a:r>
              <a:rPr sz="1200" b="0" spc="-4" dirty="0">
                <a:cs typeface="Arial" panose="020B0604020202020204" pitchFamily="34" charset="0"/>
              </a:rPr>
              <a:t>prevede </a:t>
            </a:r>
            <a:r>
              <a:rPr sz="1200" b="0" spc="-13" dirty="0">
                <a:cs typeface="Arial" panose="020B0604020202020204" pitchFamily="34" charset="0"/>
              </a:rPr>
              <a:t>un </a:t>
            </a:r>
            <a:r>
              <a:rPr sz="1200" b="0" spc="-9" dirty="0">
                <a:cs typeface="Arial" panose="020B0604020202020204" pitchFamily="34" charset="0"/>
              </a:rPr>
              <a:t>contributo </a:t>
            </a:r>
            <a:r>
              <a:rPr sz="1200" b="0" spc="-4" dirty="0">
                <a:cs typeface="Arial" panose="020B0604020202020204" pitchFamily="34" charset="0"/>
              </a:rPr>
              <a:t>pari a EUR</a:t>
            </a:r>
            <a:r>
              <a:rPr sz="1200" b="0" spc="289" dirty="0">
                <a:cs typeface="Arial" panose="020B0604020202020204" pitchFamily="34" charset="0"/>
              </a:rPr>
              <a:t> </a:t>
            </a:r>
            <a:r>
              <a:rPr sz="1200" b="0" spc="-4" dirty="0">
                <a:cs typeface="Arial" panose="020B0604020202020204" pitchFamily="34" charset="0"/>
              </a:rPr>
              <a:t>25m:</a:t>
            </a:r>
            <a:endParaRPr sz="12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sz="1200" b="0" dirty="0">
              <a:cs typeface="Arial" panose="020B0604020202020204" pitchFamily="34" charset="0"/>
            </a:endParaRPr>
          </a:p>
          <a:p>
            <a:pPr marL="721260" marR="6121" lvl="1" indent="-243202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buFontTx/>
              <a:buChar char="•"/>
              <a:tabLst>
                <a:tab pos="721260" algn="l"/>
                <a:tab pos="721816" algn="l"/>
              </a:tabLst>
            </a:pPr>
            <a:r>
              <a:rPr sz="1200" b="0" spc="-9" dirty="0">
                <a:cs typeface="Arial" panose="020B0604020202020204" pitchFamily="34" charset="0"/>
              </a:rPr>
              <a:t>per </a:t>
            </a:r>
            <a:r>
              <a:rPr sz="1200" b="0" spc="-4" dirty="0">
                <a:cs typeface="Arial" panose="020B0604020202020204" pitchFamily="34" charset="0"/>
              </a:rPr>
              <a:t>l’utilizzo </a:t>
            </a:r>
            <a:r>
              <a:rPr sz="1200" b="0" dirty="0">
                <a:cs typeface="Arial" panose="020B0604020202020204" pitchFamily="34" charset="0"/>
              </a:rPr>
              <a:t>dello </a:t>
            </a:r>
            <a:r>
              <a:rPr sz="1200" b="0" spc="-4" dirty="0">
                <a:cs typeface="Arial" panose="020B0604020202020204" pitchFamily="34" charset="0"/>
              </a:rPr>
              <a:t>strumento </a:t>
            </a:r>
            <a:r>
              <a:rPr sz="1200" b="0" dirty="0">
                <a:cs typeface="Arial" panose="020B0604020202020204" pitchFamily="34" charset="0"/>
              </a:rPr>
              <a:t>finanziario </a:t>
            </a:r>
            <a:r>
              <a:rPr sz="1200" b="0" spc="-4" dirty="0">
                <a:cs typeface="Arial" panose="020B0604020202020204" pitchFamily="34" charset="0"/>
              </a:rPr>
              <a:t>dedicato </a:t>
            </a:r>
            <a:r>
              <a:rPr sz="1200" b="0" dirty="0">
                <a:cs typeface="Arial" panose="020B0604020202020204" pitchFamily="34" charset="0"/>
              </a:rPr>
              <a:t>alla </a:t>
            </a:r>
            <a:r>
              <a:rPr sz="1200" b="0" spc="-4" dirty="0">
                <a:cs typeface="Arial" panose="020B0604020202020204" pitchFamily="34" charset="0"/>
              </a:rPr>
              <a:t>microfinanza di EaSI </a:t>
            </a:r>
            <a:r>
              <a:rPr sz="1200" b="0" dirty="0">
                <a:cs typeface="Arial" panose="020B0604020202020204" pitchFamily="34" charset="0"/>
              </a:rPr>
              <a:t>con </a:t>
            </a:r>
            <a:r>
              <a:rPr sz="1200" b="0" spc="4" dirty="0">
                <a:cs typeface="Arial" panose="020B0604020202020204" pitchFamily="34" charset="0"/>
              </a:rPr>
              <a:t>lo </a:t>
            </a:r>
            <a:r>
              <a:rPr sz="1200" b="0" dirty="0">
                <a:cs typeface="Arial" panose="020B0604020202020204" pitchFamily="34" charset="0"/>
              </a:rPr>
              <a:t>scopo </a:t>
            </a:r>
            <a:r>
              <a:rPr sz="1200" b="0" spc="-4" dirty="0">
                <a:cs typeface="Arial" panose="020B0604020202020204" pitchFamily="34" charset="0"/>
              </a:rPr>
              <a:t>di rispondere </a:t>
            </a:r>
            <a:r>
              <a:rPr sz="1200" b="0" spc="-9" dirty="0">
                <a:cs typeface="Arial" panose="020B0604020202020204" pitchFamily="34" charset="0"/>
              </a:rPr>
              <a:t>al  </a:t>
            </a:r>
            <a:r>
              <a:rPr sz="1200" b="0" spc="-4" dirty="0">
                <a:cs typeface="Arial" panose="020B0604020202020204" pitchFamily="34" charset="0"/>
              </a:rPr>
              <a:t>deterioramento </a:t>
            </a:r>
            <a:r>
              <a:rPr sz="1200" b="0" dirty="0">
                <a:cs typeface="Arial" panose="020B0604020202020204" pitchFamily="34" charset="0"/>
              </a:rPr>
              <a:t>sociale </a:t>
            </a:r>
            <a:r>
              <a:rPr sz="1200" b="0" spc="-9" dirty="0">
                <a:cs typeface="Arial" panose="020B0604020202020204" pitchFamily="34" charset="0"/>
              </a:rPr>
              <a:t>causato </a:t>
            </a:r>
            <a:r>
              <a:rPr sz="1200" b="0" dirty="0">
                <a:cs typeface="Arial" panose="020B0604020202020204" pitchFamily="34" charset="0"/>
              </a:rPr>
              <a:t>dalla crisi</a:t>
            </a:r>
            <a:r>
              <a:rPr sz="1200" b="0" spc="48" dirty="0">
                <a:cs typeface="Arial" panose="020B0604020202020204" pitchFamily="34" charset="0"/>
              </a:rPr>
              <a:t> </a:t>
            </a:r>
            <a:r>
              <a:rPr sz="1200" b="0" spc="-9" dirty="0">
                <a:cs typeface="Arial" panose="020B0604020202020204" pitchFamily="34" charset="0"/>
              </a:rPr>
              <a:t>economica</a:t>
            </a:r>
            <a:endParaRPr sz="1200" b="0" dirty="0">
              <a:cs typeface="Arial" panose="020B0604020202020204" pitchFamily="34" charset="0"/>
            </a:endParaRPr>
          </a:p>
          <a:p>
            <a:pPr marL="721260" lvl="1" indent="-243759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buFontTx/>
              <a:buChar char="•"/>
              <a:tabLst>
                <a:tab pos="721260" algn="l"/>
                <a:tab pos="721816" algn="l"/>
              </a:tabLst>
            </a:pPr>
            <a:r>
              <a:rPr sz="1200" b="0" spc="-9" dirty="0">
                <a:cs typeface="Arial" panose="020B0604020202020204" pitchFamily="34" charset="0"/>
              </a:rPr>
              <a:t>utilizzando </a:t>
            </a:r>
            <a:r>
              <a:rPr sz="1200" b="0" spc="-4" dirty="0">
                <a:cs typeface="Arial" panose="020B0604020202020204" pitchFamily="34" charset="0"/>
              </a:rPr>
              <a:t>l’art. 38 (1) (a) </a:t>
            </a:r>
            <a:r>
              <a:rPr sz="1200" b="0" spc="-9" dirty="0">
                <a:cs typeface="Arial" panose="020B0604020202020204" pitchFamily="34" charset="0"/>
              </a:rPr>
              <a:t>del Reg.</a:t>
            </a:r>
            <a:r>
              <a:rPr sz="1200" b="0" spc="114" dirty="0">
                <a:cs typeface="Arial" panose="020B0604020202020204" pitchFamily="34" charset="0"/>
              </a:rPr>
              <a:t> </a:t>
            </a:r>
            <a:r>
              <a:rPr sz="1200" b="0" spc="-9" dirty="0">
                <a:cs typeface="Arial" panose="020B0604020202020204" pitchFamily="34" charset="0"/>
              </a:rPr>
              <a:t>1303/2013</a:t>
            </a:r>
            <a:endParaRPr sz="1200" b="0" dirty="0">
              <a:cs typeface="Arial" panose="020B0604020202020204" pitchFamily="34" charset="0"/>
            </a:endParaRPr>
          </a:p>
          <a:p>
            <a:pPr marL="721260" marR="4453" lvl="1" indent="-243202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buFontTx/>
              <a:buChar char="•"/>
              <a:tabLst>
                <a:tab pos="721260" algn="l"/>
                <a:tab pos="721816" algn="l"/>
              </a:tabLst>
            </a:pPr>
            <a:r>
              <a:rPr sz="1200" b="0" dirty="0">
                <a:cs typeface="Arial" panose="020B0604020202020204" pitchFamily="34" charset="0"/>
              </a:rPr>
              <a:t>con </a:t>
            </a:r>
            <a:r>
              <a:rPr sz="1200" b="0" spc="-4" dirty="0">
                <a:cs typeface="Arial" panose="020B0604020202020204" pitchFamily="34" charset="0"/>
              </a:rPr>
              <a:t>l’obiettivo di </a:t>
            </a:r>
            <a:r>
              <a:rPr sz="1200" b="0" spc="-9" dirty="0">
                <a:cs typeface="Arial" panose="020B0604020202020204" pitchFamily="34" charset="0"/>
              </a:rPr>
              <a:t>erogare </a:t>
            </a:r>
            <a:r>
              <a:rPr sz="1200" b="0" dirty="0">
                <a:cs typeface="Arial" panose="020B0604020202020204" pitchFamily="34" charset="0"/>
              </a:rPr>
              <a:t>più </a:t>
            </a:r>
            <a:r>
              <a:rPr sz="1200" b="0" spc="-4" dirty="0">
                <a:cs typeface="Arial" panose="020B0604020202020204" pitchFamily="34" charset="0"/>
              </a:rPr>
              <a:t>di EUR </a:t>
            </a:r>
            <a:r>
              <a:rPr sz="1200" b="0" spc="-9" dirty="0">
                <a:cs typeface="Arial" panose="020B0604020202020204" pitchFamily="34" charset="0"/>
              </a:rPr>
              <a:t>130m </a:t>
            </a:r>
            <a:r>
              <a:rPr sz="1200" b="0" spc="-4" dirty="0">
                <a:cs typeface="Arial" panose="020B0604020202020204" pitchFamily="34" charset="0"/>
              </a:rPr>
              <a:t>di </a:t>
            </a:r>
            <a:r>
              <a:rPr sz="1200" b="0" spc="-9" dirty="0">
                <a:cs typeface="Arial" panose="020B0604020202020204" pitchFamily="34" charset="0"/>
              </a:rPr>
              <a:t>nuovi </a:t>
            </a:r>
            <a:r>
              <a:rPr sz="1200" b="0" spc="-4" dirty="0">
                <a:cs typeface="Arial" panose="020B0604020202020204" pitchFamily="34" charset="0"/>
              </a:rPr>
              <a:t>prestiti </a:t>
            </a:r>
            <a:r>
              <a:rPr sz="1200" b="0" spc="-9" dirty="0">
                <a:cs typeface="Arial" panose="020B0604020202020204" pitchFamily="34" charset="0"/>
              </a:rPr>
              <a:t>(fino </a:t>
            </a:r>
            <a:r>
              <a:rPr sz="1200" b="0" spc="-4" dirty="0">
                <a:cs typeface="Arial" panose="020B0604020202020204" pitchFamily="34" charset="0"/>
              </a:rPr>
              <a:t>a EUR 25.000) a </a:t>
            </a:r>
            <a:r>
              <a:rPr sz="1200" b="0" dirty="0">
                <a:cs typeface="Arial" panose="020B0604020202020204" pitchFamily="34" charset="0"/>
              </a:rPr>
              <a:t>micro-imprese </a:t>
            </a:r>
            <a:r>
              <a:rPr sz="1200" b="0" spc="-4" dirty="0">
                <a:cs typeface="Arial" panose="020B0604020202020204" pitchFamily="34" charset="0"/>
              </a:rPr>
              <a:t>eleggibili  </a:t>
            </a:r>
            <a:r>
              <a:rPr sz="1200" b="0" spc="-9" dirty="0">
                <a:cs typeface="Arial" panose="020B0604020202020204" pitchFamily="34" charset="0"/>
              </a:rPr>
              <a:t>operanti </a:t>
            </a:r>
            <a:r>
              <a:rPr sz="1200" b="0" spc="-4" dirty="0">
                <a:cs typeface="Arial" panose="020B0604020202020204" pitchFamily="34" charset="0"/>
              </a:rPr>
              <a:t>nell’area </a:t>
            </a:r>
            <a:r>
              <a:rPr sz="1200" b="0" spc="-9" dirty="0">
                <a:cs typeface="Arial" panose="020B0604020202020204" pitchFamily="34" charset="0"/>
              </a:rPr>
              <a:t>del</a:t>
            </a:r>
            <a:r>
              <a:rPr sz="1200" b="0" spc="61" dirty="0">
                <a:cs typeface="Arial" panose="020B0604020202020204" pitchFamily="34" charset="0"/>
              </a:rPr>
              <a:t> </a:t>
            </a:r>
            <a:r>
              <a:rPr sz="1200" b="0" spc="-9" dirty="0" err="1" smtClean="0">
                <a:cs typeface="Arial" panose="020B0604020202020204" pitchFamily="34" charset="0"/>
              </a:rPr>
              <a:t>programma</a:t>
            </a:r>
            <a:endParaRPr lang="it-IT" sz="1200" b="0" spc="-9" dirty="0" smtClean="0">
              <a:cs typeface="Arial" panose="020B0604020202020204" pitchFamily="34" charset="0"/>
            </a:endParaRPr>
          </a:p>
          <a:p>
            <a:pPr marL="478058" marR="4453" lvl="1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tabLst>
                <a:tab pos="721260" algn="l"/>
                <a:tab pos="721816" algn="l"/>
              </a:tabLst>
            </a:pPr>
            <a:endParaRPr sz="1200" b="0" dirty="0">
              <a:cs typeface="Arial" panose="020B0604020202020204" pitchFamily="34" charset="0"/>
            </a:endParaRPr>
          </a:p>
          <a:p>
            <a:pPr marL="312769" indent="-302195" defTabSz="801401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312769" algn="l"/>
                <a:tab pos="313325" algn="l"/>
              </a:tabLst>
            </a:pPr>
            <a:r>
              <a:rPr sz="1200" b="0" spc="-22" dirty="0">
                <a:cs typeface="Arial" panose="020B0604020202020204" pitchFamily="34" charset="0"/>
              </a:rPr>
              <a:t>L’</a:t>
            </a:r>
            <a:r>
              <a:rPr sz="1200" spc="-22" dirty="0">
                <a:cs typeface="Arial" panose="020B0604020202020204" pitchFamily="34" charset="0"/>
              </a:rPr>
              <a:t>ex</a:t>
            </a:r>
            <a:r>
              <a:rPr sz="1200" spc="13" dirty="0">
                <a:cs typeface="Arial" panose="020B0604020202020204" pitchFamily="34" charset="0"/>
              </a:rPr>
              <a:t> </a:t>
            </a:r>
            <a:r>
              <a:rPr sz="1200" spc="-9" dirty="0">
                <a:cs typeface="Arial" panose="020B0604020202020204" pitchFamily="34" charset="0"/>
              </a:rPr>
              <a:t>ante</a:t>
            </a:r>
            <a:endParaRPr sz="1200" b="0" dirty="0">
              <a:cs typeface="Arial" panose="020B0604020202020204" pitchFamily="34" charset="0"/>
            </a:endParaRPr>
          </a:p>
          <a:p>
            <a:pPr marL="721260" lvl="1" indent="-243202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buFontTx/>
              <a:buChar char="•"/>
              <a:tabLst>
                <a:tab pos="721260" algn="l"/>
                <a:tab pos="721816" algn="l"/>
              </a:tabLst>
            </a:pPr>
            <a:r>
              <a:rPr sz="1200" b="0" spc="-4" dirty="0" err="1" smtClean="0">
                <a:cs typeface="Arial" panose="020B0604020202020204" pitchFamily="34" charset="0"/>
              </a:rPr>
              <a:t>delinea</a:t>
            </a:r>
            <a:r>
              <a:rPr sz="1200" b="0" spc="-4" dirty="0" smtClean="0">
                <a:cs typeface="Arial" panose="020B0604020202020204" pitchFamily="34" charset="0"/>
              </a:rPr>
              <a:t> </a:t>
            </a:r>
            <a:r>
              <a:rPr sz="1200" b="0" spc="-13" dirty="0">
                <a:cs typeface="Arial" panose="020B0604020202020204" pitchFamily="34" charset="0"/>
              </a:rPr>
              <a:t>un </a:t>
            </a:r>
            <a:r>
              <a:rPr sz="1200" b="0" spc="-4" dirty="0">
                <a:cs typeface="Arial" panose="020B0604020202020204" pitchFamily="34" charset="0"/>
              </a:rPr>
              <a:t>fabbisogno di </a:t>
            </a:r>
            <a:r>
              <a:rPr sz="1200" b="0" dirty="0">
                <a:cs typeface="Arial" panose="020B0604020202020204" pitchFamily="34" charset="0"/>
              </a:rPr>
              <a:t>credito </a:t>
            </a:r>
            <a:r>
              <a:rPr sz="1200" b="0" spc="-9" dirty="0">
                <a:cs typeface="Arial" panose="020B0604020202020204" pitchFamily="34" charset="0"/>
              </a:rPr>
              <a:t>per </a:t>
            </a:r>
            <a:r>
              <a:rPr sz="1200" b="0" dirty="0">
                <a:cs typeface="Arial" panose="020B0604020202020204" pitchFamily="34" charset="0"/>
              </a:rPr>
              <a:t>micro-imprese </a:t>
            </a:r>
            <a:r>
              <a:rPr sz="1200" b="0" spc="-4" dirty="0">
                <a:cs typeface="Arial" panose="020B0604020202020204" pitchFamily="34" charset="0"/>
              </a:rPr>
              <a:t>e </a:t>
            </a:r>
            <a:r>
              <a:rPr sz="1200" b="0" dirty="0">
                <a:cs typeface="Arial" panose="020B0604020202020204" pitchFamily="34" charset="0"/>
              </a:rPr>
              <a:t>imprese sociali </a:t>
            </a:r>
            <a:r>
              <a:rPr sz="1200" b="0" spc="-4" dirty="0">
                <a:cs typeface="Arial" panose="020B0604020202020204" pitchFamily="34" charset="0"/>
              </a:rPr>
              <a:t>di </a:t>
            </a:r>
            <a:r>
              <a:rPr sz="1200" b="0" dirty="0">
                <a:cs typeface="Arial" panose="020B0604020202020204" pitchFamily="34" charset="0"/>
              </a:rPr>
              <a:t>circa </a:t>
            </a:r>
            <a:r>
              <a:rPr sz="1200" b="0" spc="-4" dirty="0">
                <a:cs typeface="Arial" panose="020B0604020202020204" pitchFamily="34" charset="0"/>
              </a:rPr>
              <a:t>EUR </a:t>
            </a:r>
            <a:r>
              <a:rPr sz="1200" b="0" spc="-9" dirty="0">
                <a:cs typeface="Arial" panose="020B0604020202020204" pitchFamily="34" charset="0"/>
              </a:rPr>
              <a:t>700-750m </a:t>
            </a:r>
            <a:r>
              <a:rPr sz="1200" b="0" spc="4" dirty="0">
                <a:cs typeface="Arial" panose="020B0604020202020204" pitchFamily="34" charset="0"/>
              </a:rPr>
              <a:t>in</a:t>
            </a:r>
            <a:r>
              <a:rPr sz="1200" b="0" spc="167" dirty="0">
                <a:cs typeface="Arial" panose="020B0604020202020204" pitchFamily="34" charset="0"/>
              </a:rPr>
              <a:t> </a:t>
            </a:r>
            <a:r>
              <a:rPr sz="1200" b="0" spc="-4" dirty="0">
                <a:cs typeface="Arial" panose="020B0604020202020204" pitchFamily="34" charset="0"/>
              </a:rPr>
              <a:t>totale</a:t>
            </a:r>
            <a:endParaRPr sz="1200" b="0" dirty="0">
              <a:cs typeface="Arial" panose="020B0604020202020204" pitchFamily="34" charset="0"/>
            </a:endParaRPr>
          </a:p>
          <a:p>
            <a:pPr marL="721260" marR="6121" lvl="1" indent="-243202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buFontTx/>
              <a:buChar char="•"/>
              <a:tabLst>
                <a:tab pos="721260" algn="l"/>
                <a:tab pos="721816" algn="l"/>
              </a:tabLst>
            </a:pPr>
            <a:r>
              <a:rPr sz="1200" b="0" spc="-9" dirty="0">
                <a:cs typeface="Arial" panose="020B0604020202020204" pitchFamily="34" charset="0"/>
              </a:rPr>
              <a:t>propone </a:t>
            </a:r>
            <a:r>
              <a:rPr sz="1200" b="0" spc="-4" dirty="0">
                <a:cs typeface="Arial" panose="020B0604020202020204" pitchFamily="34" charset="0"/>
              </a:rPr>
              <a:t>di </a:t>
            </a:r>
            <a:r>
              <a:rPr sz="1200" b="0" dirty="0">
                <a:cs typeface="Arial" panose="020B0604020202020204" pitchFamily="34" charset="0"/>
              </a:rPr>
              <a:t>colmare gap </a:t>
            </a:r>
            <a:r>
              <a:rPr sz="1200" b="0" spc="-4" dirty="0">
                <a:cs typeface="Arial" panose="020B0604020202020204" pitchFamily="34" charset="0"/>
              </a:rPr>
              <a:t>attuando </a:t>
            </a:r>
            <a:r>
              <a:rPr sz="1200" b="0" spc="-13" dirty="0">
                <a:cs typeface="Arial" panose="020B0604020202020204" pitchFamily="34" charset="0"/>
              </a:rPr>
              <a:t>una </a:t>
            </a:r>
            <a:r>
              <a:rPr sz="1200" b="0" dirty="0">
                <a:cs typeface="Arial" panose="020B0604020202020204" pitchFamily="34" charset="0"/>
              </a:rPr>
              <a:t>strategia </a:t>
            </a:r>
            <a:r>
              <a:rPr sz="1200" b="0" spc="-4" dirty="0">
                <a:cs typeface="Arial" panose="020B0604020202020204" pitchFamily="34" charset="0"/>
              </a:rPr>
              <a:t>di investimento </a:t>
            </a:r>
            <a:r>
              <a:rPr sz="1200" b="0" spc="4" dirty="0">
                <a:cs typeface="Arial" panose="020B0604020202020204" pitchFamily="34" charset="0"/>
              </a:rPr>
              <a:t>in </a:t>
            </a:r>
            <a:r>
              <a:rPr sz="1200" b="0" dirty="0">
                <a:cs typeface="Arial" panose="020B0604020202020204" pitchFamily="34" charset="0"/>
              </a:rPr>
              <a:t>linea </a:t>
            </a:r>
            <a:r>
              <a:rPr sz="1200" b="0" spc="9" dirty="0">
                <a:cs typeface="Arial" panose="020B0604020202020204" pitchFamily="34" charset="0"/>
              </a:rPr>
              <a:t>con </a:t>
            </a:r>
            <a:r>
              <a:rPr sz="1200" b="0" spc="4" dirty="0">
                <a:cs typeface="Arial" panose="020B0604020202020204" pitchFamily="34" charset="0"/>
              </a:rPr>
              <a:t>quella </a:t>
            </a:r>
            <a:r>
              <a:rPr sz="1200" b="0" spc="-13" dirty="0">
                <a:cs typeface="Arial" panose="020B0604020202020204" pitchFamily="34" charset="0"/>
              </a:rPr>
              <a:t>del </a:t>
            </a:r>
            <a:r>
              <a:rPr sz="1200" b="0" spc="-4" dirty="0">
                <a:cs typeface="Arial" panose="020B0604020202020204" pitchFamily="34" charset="0"/>
              </a:rPr>
              <a:t>programma EaSI e  </a:t>
            </a:r>
            <a:r>
              <a:rPr sz="1200" b="0" spc="-9" dirty="0">
                <a:cs typeface="Arial" panose="020B0604020202020204" pitchFamily="34" charset="0"/>
              </a:rPr>
              <a:t>utilizzando </a:t>
            </a:r>
            <a:r>
              <a:rPr sz="1200" b="0" spc="4" dirty="0">
                <a:cs typeface="Arial" panose="020B0604020202020204" pitchFamily="34" charset="0"/>
              </a:rPr>
              <a:t>la</a:t>
            </a:r>
            <a:r>
              <a:rPr sz="1200" b="0" spc="39" dirty="0">
                <a:cs typeface="Arial" panose="020B0604020202020204" pitchFamily="34" charset="0"/>
              </a:rPr>
              <a:t> </a:t>
            </a:r>
            <a:r>
              <a:rPr sz="1200" b="0" spc="-9" dirty="0">
                <a:cs typeface="Arial" panose="020B0604020202020204" pitchFamily="34" charset="0"/>
              </a:rPr>
              <a:t>garanzia</a:t>
            </a:r>
            <a:endParaRPr sz="1200" b="0" dirty="0">
              <a:cs typeface="Arial" panose="020B0604020202020204" pitchFamily="34" charset="0"/>
            </a:endParaRPr>
          </a:p>
          <a:p>
            <a:pPr marL="721260" lvl="1" indent="-243202" defTabSz="801401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D100"/>
              </a:buClr>
              <a:buFontTx/>
              <a:buChar char="•"/>
              <a:tabLst>
                <a:tab pos="721260" algn="l"/>
                <a:tab pos="721816" algn="l"/>
              </a:tabLst>
            </a:pPr>
            <a:r>
              <a:rPr sz="1200" b="0" spc="-9" dirty="0">
                <a:cs typeface="Arial" panose="020B0604020202020204" pitchFamily="34" charset="0"/>
              </a:rPr>
              <a:t>prevede </a:t>
            </a:r>
            <a:r>
              <a:rPr sz="1200" b="0" spc="-4" dirty="0">
                <a:cs typeface="Arial" panose="020B0604020202020204" pitchFamily="34" charset="0"/>
              </a:rPr>
              <a:t>di intervenire </a:t>
            </a:r>
            <a:r>
              <a:rPr sz="1200" b="0" dirty="0">
                <a:cs typeface="Arial" panose="020B0604020202020204" pitchFamily="34" charset="0"/>
              </a:rPr>
              <a:t>solo sulle</a:t>
            </a:r>
            <a:r>
              <a:rPr sz="1200" b="0" spc="61" dirty="0">
                <a:cs typeface="Arial" panose="020B0604020202020204" pitchFamily="34" charset="0"/>
              </a:rPr>
              <a:t> </a:t>
            </a:r>
            <a:r>
              <a:rPr sz="1200" b="0" dirty="0">
                <a:cs typeface="Arial" panose="020B0604020202020204" pitchFamily="34" charset="0"/>
              </a:rPr>
              <a:t>micro-imprese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13946" y="5071350"/>
            <a:ext cx="2564012" cy="948834"/>
          </a:xfrm>
          <a:prstGeom prst="rect">
            <a:avLst/>
          </a:prstGeom>
        </p:spPr>
        <p:txBody>
          <a:bodyPr vert="horz" wrap="square" lIns="0" tIns="10018" rIns="0" bIns="0" rtlCol="0">
            <a:spAutoFit/>
          </a:bodyPr>
          <a:lstStyle/>
          <a:p>
            <a:pPr marL="11131" marR="170298" defTabSz="801401" eaLnBrk="1" fontAlgn="auto" hangingPunct="1">
              <a:spcBef>
                <a:spcPts val="79"/>
              </a:spcBef>
              <a:spcAft>
                <a:spcPts val="0"/>
              </a:spcAft>
              <a:buFont typeface="Wingdings"/>
              <a:buChar char=""/>
              <a:tabLst>
                <a:tab pos="262124" algn="l"/>
                <a:tab pos="262682" algn="l"/>
              </a:tabLst>
            </a:pPr>
            <a:r>
              <a:rPr sz="1200" b="0" i="1" spc="-13" dirty="0">
                <a:latin typeface="Arial"/>
                <a:cs typeface="Arial"/>
              </a:rPr>
              <a:t>Compartimento separato  </a:t>
            </a:r>
            <a:r>
              <a:rPr sz="1200" b="0" i="1" spc="-9" dirty="0">
                <a:latin typeface="Arial"/>
                <a:cs typeface="Arial"/>
              </a:rPr>
              <a:t>dedicato alla </a:t>
            </a:r>
            <a:r>
              <a:rPr sz="1200" b="0" i="1" spc="-13" dirty="0">
                <a:latin typeface="Arial"/>
                <a:cs typeface="Arial"/>
              </a:rPr>
              <a:t>Comunidad </a:t>
            </a:r>
            <a:r>
              <a:rPr sz="1200" b="0" i="1" spc="-9" dirty="0">
                <a:latin typeface="Arial"/>
                <a:cs typeface="Arial"/>
              </a:rPr>
              <a:t>de</a:t>
            </a:r>
            <a:r>
              <a:rPr sz="1200" b="0" i="1" spc="100" dirty="0">
                <a:latin typeface="Arial"/>
                <a:cs typeface="Arial"/>
              </a:rPr>
              <a:t> </a:t>
            </a:r>
            <a:r>
              <a:rPr sz="1200" b="0" i="1" spc="-13" dirty="0">
                <a:latin typeface="Arial"/>
                <a:cs typeface="Arial"/>
              </a:rPr>
              <a:t>Madrid</a:t>
            </a:r>
            <a:endParaRPr sz="1200" b="0" dirty="0">
              <a:latin typeface="Arial"/>
              <a:cs typeface="Arial"/>
            </a:endParaRPr>
          </a:p>
          <a:p>
            <a:pPr defTabSz="801401" eaLnBrk="1" fontAlgn="auto" hangingPunct="1">
              <a:spcBef>
                <a:spcPts val="9"/>
              </a:spcBef>
              <a:spcAft>
                <a:spcPts val="0"/>
              </a:spcAft>
              <a:buClr>
                <a:srgbClr val="114FA0"/>
              </a:buClr>
              <a:buFont typeface="Wingdings"/>
              <a:buChar char=""/>
            </a:pPr>
            <a:endParaRPr sz="1300" b="0" dirty="0">
              <a:latin typeface="Times New Roman"/>
              <a:cs typeface="Times New Roman"/>
            </a:endParaRPr>
          </a:p>
          <a:p>
            <a:pPr marL="262124" marR="4453" indent="-251550" defTabSz="801401" eaLnBrk="1" fontAlgn="auto" hangingPunct="1">
              <a:spcBef>
                <a:spcPts val="4"/>
              </a:spcBef>
              <a:spcAft>
                <a:spcPts val="0"/>
              </a:spcAft>
              <a:buFont typeface="Wingdings"/>
              <a:buChar char=""/>
              <a:tabLst>
                <a:tab pos="262124" algn="l"/>
                <a:tab pos="262682" algn="l"/>
              </a:tabLst>
            </a:pPr>
            <a:r>
              <a:rPr sz="1200" b="0" i="1" spc="-9" dirty="0">
                <a:latin typeface="Arial"/>
                <a:cs typeface="Arial"/>
              </a:rPr>
              <a:t>Destinato solo al </a:t>
            </a:r>
            <a:r>
              <a:rPr sz="1200" b="0" i="1" spc="-13" dirty="0">
                <a:latin typeface="Arial"/>
                <a:cs typeface="Arial"/>
              </a:rPr>
              <a:t>micro-credito (no  </a:t>
            </a:r>
            <a:r>
              <a:rPr sz="1200" b="0" i="1" spc="-18" dirty="0">
                <a:latin typeface="Arial"/>
                <a:cs typeface="Arial"/>
              </a:rPr>
              <a:t>finanza</a:t>
            </a:r>
            <a:r>
              <a:rPr sz="1200" b="0" i="1" spc="66" dirty="0">
                <a:latin typeface="Arial"/>
                <a:cs typeface="Arial"/>
              </a:rPr>
              <a:t> </a:t>
            </a:r>
            <a:r>
              <a:rPr sz="1200" b="0" i="1" spc="-9" dirty="0">
                <a:latin typeface="Arial"/>
                <a:cs typeface="Arial"/>
              </a:rPr>
              <a:t>sociale)</a:t>
            </a:r>
            <a:endParaRPr sz="1200" b="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86515" y="5514040"/>
            <a:ext cx="800371" cy="91555"/>
          </a:xfrm>
          <a:custGeom>
            <a:avLst/>
            <a:gdLst/>
            <a:ahLst/>
            <a:cxnLst/>
            <a:rect l="l" t="t" r="r" b="b"/>
            <a:pathLst>
              <a:path w="935989" h="100964">
                <a:moveTo>
                  <a:pt x="27431" y="45719"/>
                </a:moveTo>
                <a:lnTo>
                  <a:pt x="0" y="45719"/>
                </a:lnTo>
                <a:lnTo>
                  <a:pt x="0" y="54863"/>
                </a:lnTo>
                <a:lnTo>
                  <a:pt x="27431" y="54863"/>
                </a:lnTo>
                <a:lnTo>
                  <a:pt x="27431" y="45719"/>
                </a:lnTo>
                <a:close/>
              </a:path>
              <a:path w="935989" h="100964">
                <a:moveTo>
                  <a:pt x="67055" y="45719"/>
                </a:moveTo>
                <a:lnTo>
                  <a:pt x="36575" y="45719"/>
                </a:lnTo>
                <a:lnTo>
                  <a:pt x="36575" y="54863"/>
                </a:lnTo>
                <a:lnTo>
                  <a:pt x="67055" y="54863"/>
                </a:lnTo>
                <a:lnTo>
                  <a:pt x="67055" y="45719"/>
                </a:lnTo>
                <a:close/>
              </a:path>
              <a:path w="935989" h="100964">
                <a:moveTo>
                  <a:pt x="103631" y="45719"/>
                </a:moveTo>
                <a:lnTo>
                  <a:pt x="76200" y="45719"/>
                </a:lnTo>
                <a:lnTo>
                  <a:pt x="76200" y="54863"/>
                </a:lnTo>
                <a:lnTo>
                  <a:pt x="103631" y="54863"/>
                </a:lnTo>
                <a:lnTo>
                  <a:pt x="103631" y="45719"/>
                </a:lnTo>
                <a:close/>
              </a:path>
              <a:path w="935989" h="100964">
                <a:moveTo>
                  <a:pt x="143255" y="45719"/>
                </a:moveTo>
                <a:lnTo>
                  <a:pt x="112775" y="45719"/>
                </a:lnTo>
                <a:lnTo>
                  <a:pt x="112775" y="54863"/>
                </a:lnTo>
                <a:lnTo>
                  <a:pt x="143255" y="54863"/>
                </a:lnTo>
                <a:lnTo>
                  <a:pt x="143255" y="45719"/>
                </a:lnTo>
                <a:close/>
              </a:path>
              <a:path w="935989" h="100964">
                <a:moveTo>
                  <a:pt x="179831" y="45719"/>
                </a:moveTo>
                <a:lnTo>
                  <a:pt x="152400" y="45719"/>
                </a:lnTo>
                <a:lnTo>
                  <a:pt x="152400" y="54863"/>
                </a:lnTo>
                <a:lnTo>
                  <a:pt x="179831" y="54863"/>
                </a:lnTo>
                <a:lnTo>
                  <a:pt x="179831" y="45719"/>
                </a:lnTo>
                <a:close/>
              </a:path>
              <a:path w="935989" h="100964">
                <a:moveTo>
                  <a:pt x="219455" y="45719"/>
                </a:moveTo>
                <a:lnTo>
                  <a:pt x="188975" y="45719"/>
                </a:lnTo>
                <a:lnTo>
                  <a:pt x="188975" y="54863"/>
                </a:lnTo>
                <a:lnTo>
                  <a:pt x="219455" y="54863"/>
                </a:lnTo>
                <a:lnTo>
                  <a:pt x="219455" y="45719"/>
                </a:lnTo>
                <a:close/>
              </a:path>
              <a:path w="935989" h="100964">
                <a:moveTo>
                  <a:pt x="256031" y="45719"/>
                </a:moveTo>
                <a:lnTo>
                  <a:pt x="228600" y="45719"/>
                </a:lnTo>
                <a:lnTo>
                  <a:pt x="228600" y="54863"/>
                </a:lnTo>
                <a:lnTo>
                  <a:pt x="256031" y="54863"/>
                </a:lnTo>
                <a:lnTo>
                  <a:pt x="256031" y="45719"/>
                </a:lnTo>
                <a:close/>
              </a:path>
              <a:path w="935989" h="100964">
                <a:moveTo>
                  <a:pt x="295655" y="45719"/>
                </a:moveTo>
                <a:lnTo>
                  <a:pt x="265175" y="45719"/>
                </a:lnTo>
                <a:lnTo>
                  <a:pt x="265175" y="54863"/>
                </a:lnTo>
                <a:lnTo>
                  <a:pt x="295655" y="54863"/>
                </a:lnTo>
                <a:lnTo>
                  <a:pt x="295655" y="45719"/>
                </a:lnTo>
                <a:close/>
              </a:path>
              <a:path w="935989" h="100964">
                <a:moveTo>
                  <a:pt x="332231" y="45719"/>
                </a:moveTo>
                <a:lnTo>
                  <a:pt x="304800" y="45719"/>
                </a:lnTo>
                <a:lnTo>
                  <a:pt x="304800" y="54863"/>
                </a:lnTo>
                <a:lnTo>
                  <a:pt x="332231" y="54863"/>
                </a:lnTo>
                <a:lnTo>
                  <a:pt x="332231" y="45719"/>
                </a:lnTo>
                <a:close/>
              </a:path>
              <a:path w="935989" h="100964">
                <a:moveTo>
                  <a:pt x="371855" y="45719"/>
                </a:moveTo>
                <a:lnTo>
                  <a:pt x="341375" y="45719"/>
                </a:lnTo>
                <a:lnTo>
                  <a:pt x="341375" y="54863"/>
                </a:lnTo>
                <a:lnTo>
                  <a:pt x="371855" y="54863"/>
                </a:lnTo>
                <a:lnTo>
                  <a:pt x="371855" y="45719"/>
                </a:lnTo>
                <a:close/>
              </a:path>
              <a:path w="935989" h="100964">
                <a:moveTo>
                  <a:pt x="408431" y="45719"/>
                </a:moveTo>
                <a:lnTo>
                  <a:pt x="381000" y="45719"/>
                </a:lnTo>
                <a:lnTo>
                  <a:pt x="381000" y="54863"/>
                </a:lnTo>
                <a:lnTo>
                  <a:pt x="408431" y="54863"/>
                </a:lnTo>
                <a:lnTo>
                  <a:pt x="408431" y="45719"/>
                </a:lnTo>
                <a:close/>
              </a:path>
              <a:path w="935989" h="100964">
                <a:moveTo>
                  <a:pt x="448055" y="45719"/>
                </a:moveTo>
                <a:lnTo>
                  <a:pt x="417575" y="45719"/>
                </a:lnTo>
                <a:lnTo>
                  <a:pt x="417575" y="54863"/>
                </a:lnTo>
                <a:lnTo>
                  <a:pt x="448055" y="54863"/>
                </a:lnTo>
                <a:lnTo>
                  <a:pt x="448055" y="45719"/>
                </a:lnTo>
                <a:close/>
              </a:path>
              <a:path w="935989" h="100964">
                <a:moveTo>
                  <a:pt x="484631" y="45719"/>
                </a:moveTo>
                <a:lnTo>
                  <a:pt x="457200" y="45719"/>
                </a:lnTo>
                <a:lnTo>
                  <a:pt x="457200" y="54863"/>
                </a:lnTo>
                <a:lnTo>
                  <a:pt x="484631" y="54863"/>
                </a:lnTo>
                <a:lnTo>
                  <a:pt x="484631" y="45719"/>
                </a:lnTo>
                <a:close/>
              </a:path>
              <a:path w="935989" h="100964">
                <a:moveTo>
                  <a:pt x="524255" y="45719"/>
                </a:moveTo>
                <a:lnTo>
                  <a:pt x="493775" y="45719"/>
                </a:lnTo>
                <a:lnTo>
                  <a:pt x="493775" y="54863"/>
                </a:lnTo>
                <a:lnTo>
                  <a:pt x="524255" y="54863"/>
                </a:lnTo>
                <a:lnTo>
                  <a:pt x="524255" y="45719"/>
                </a:lnTo>
                <a:close/>
              </a:path>
              <a:path w="935989" h="100964">
                <a:moveTo>
                  <a:pt x="560831" y="45719"/>
                </a:moveTo>
                <a:lnTo>
                  <a:pt x="533400" y="45719"/>
                </a:lnTo>
                <a:lnTo>
                  <a:pt x="533400" y="54863"/>
                </a:lnTo>
                <a:lnTo>
                  <a:pt x="560831" y="54863"/>
                </a:lnTo>
                <a:lnTo>
                  <a:pt x="560831" y="45719"/>
                </a:lnTo>
                <a:close/>
              </a:path>
              <a:path w="935989" h="100964">
                <a:moveTo>
                  <a:pt x="600455" y="45719"/>
                </a:moveTo>
                <a:lnTo>
                  <a:pt x="569976" y="45719"/>
                </a:lnTo>
                <a:lnTo>
                  <a:pt x="569976" y="54863"/>
                </a:lnTo>
                <a:lnTo>
                  <a:pt x="600455" y="54863"/>
                </a:lnTo>
                <a:lnTo>
                  <a:pt x="600455" y="45719"/>
                </a:lnTo>
                <a:close/>
              </a:path>
              <a:path w="935989" h="100964">
                <a:moveTo>
                  <a:pt x="637031" y="45719"/>
                </a:moveTo>
                <a:lnTo>
                  <a:pt x="609600" y="45719"/>
                </a:lnTo>
                <a:lnTo>
                  <a:pt x="609600" y="54863"/>
                </a:lnTo>
                <a:lnTo>
                  <a:pt x="637031" y="54863"/>
                </a:lnTo>
                <a:lnTo>
                  <a:pt x="637031" y="45719"/>
                </a:lnTo>
                <a:close/>
              </a:path>
              <a:path w="935989" h="100964">
                <a:moveTo>
                  <a:pt x="676655" y="45719"/>
                </a:moveTo>
                <a:lnTo>
                  <a:pt x="646176" y="45719"/>
                </a:lnTo>
                <a:lnTo>
                  <a:pt x="646176" y="54863"/>
                </a:lnTo>
                <a:lnTo>
                  <a:pt x="676655" y="54863"/>
                </a:lnTo>
                <a:lnTo>
                  <a:pt x="676655" y="45719"/>
                </a:lnTo>
                <a:close/>
              </a:path>
              <a:path w="935989" h="100964">
                <a:moveTo>
                  <a:pt x="713231" y="45719"/>
                </a:moveTo>
                <a:lnTo>
                  <a:pt x="685800" y="45719"/>
                </a:lnTo>
                <a:lnTo>
                  <a:pt x="685800" y="54863"/>
                </a:lnTo>
                <a:lnTo>
                  <a:pt x="713231" y="54863"/>
                </a:lnTo>
                <a:lnTo>
                  <a:pt x="713231" y="45719"/>
                </a:lnTo>
                <a:close/>
              </a:path>
              <a:path w="935989" h="100964">
                <a:moveTo>
                  <a:pt x="752855" y="45719"/>
                </a:moveTo>
                <a:lnTo>
                  <a:pt x="722376" y="45719"/>
                </a:lnTo>
                <a:lnTo>
                  <a:pt x="722376" y="54863"/>
                </a:lnTo>
                <a:lnTo>
                  <a:pt x="752855" y="54863"/>
                </a:lnTo>
                <a:lnTo>
                  <a:pt x="752855" y="45719"/>
                </a:lnTo>
                <a:close/>
              </a:path>
              <a:path w="935989" h="100964">
                <a:moveTo>
                  <a:pt x="789431" y="45719"/>
                </a:moveTo>
                <a:lnTo>
                  <a:pt x="762000" y="45719"/>
                </a:lnTo>
                <a:lnTo>
                  <a:pt x="762000" y="54863"/>
                </a:lnTo>
                <a:lnTo>
                  <a:pt x="789431" y="54863"/>
                </a:lnTo>
                <a:lnTo>
                  <a:pt x="789431" y="45719"/>
                </a:lnTo>
                <a:close/>
              </a:path>
              <a:path w="935989" h="100964">
                <a:moveTo>
                  <a:pt x="829055" y="45719"/>
                </a:moveTo>
                <a:lnTo>
                  <a:pt x="798576" y="45719"/>
                </a:lnTo>
                <a:lnTo>
                  <a:pt x="798576" y="54863"/>
                </a:lnTo>
                <a:lnTo>
                  <a:pt x="829055" y="54863"/>
                </a:lnTo>
                <a:lnTo>
                  <a:pt x="829055" y="45719"/>
                </a:lnTo>
                <a:close/>
              </a:path>
              <a:path w="935989" h="100964">
                <a:moveTo>
                  <a:pt x="914400" y="51206"/>
                </a:moveTo>
                <a:lnTo>
                  <a:pt x="847343" y="91440"/>
                </a:lnTo>
                <a:lnTo>
                  <a:pt x="844295" y="91440"/>
                </a:lnTo>
                <a:lnTo>
                  <a:pt x="844295" y="97535"/>
                </a:lnTo>
                <a:lnTo>
                  <a:pt x="847343" y="97535"/>
                </a:lnTo>
                <a:lnTo>
                  <a:pt x="850391" y="100584"/>
                </a:lnTo>
                <a:lnTo>
                  <a:pt x="853439" y="97535"/>
                </a:lnTo>
                <a:lnTo>
                  <a:pt x="925449" y="54863"/>
                </a:lnTo>
                <a:lnTo>
                  <a:pt x="914400" y="54863"/>
                </a:lnTo>
                <a:lnTo>
                  <a:pt x="914400" y="51206"/>
                </a:lnTo>
                <a:close/>
              </a:path>
              <a:path w="935989" h="100964">
                <a:moveTo>
                  <a:pt x="865631" y="45719"/>
                </a:moveTo>
                <a:lnTo>
                  <a:pt x="838200" y="45719"/>
                </a:lnTo>
                <a:lnTo>
                  <a:pt x="838200" y="54863"/>
                </a:lnTo>
                <a:lnTo>
                  <a:pt x="865631" y="54863"/>
                </a:lnTo>
                <a:lnTo>
                  <a:pt x="865631" y="45719"/>
                </a:lnTo>
                <a:close/>
              </a:path>
              <a:path w="935989" h="100964">
                <a:moveTo>
                  <a:pt x="905255" y="45719"/>
                </a:moveTo>
                <a:lnTo>
                  <a:pt x="874776" y="45719"/>
                </a:lnTo>
                <a:lnTo>
                  <a:pt x="874776" y="54863"/>
                </a:lnTo>
                <a:lnTo>
                  <a:pt x="905255" y="54863"/>
                </a:lnTo>
                <a:lnTo>
                  <a:pt x="905255" y="45719"/>
                </a:lnTo>
                <a:close/>
              </a:path>
              <a:path w="935989" h="100964">
                <a:moveTo>
                  <a:pt x="915923" y="50291"/>
                </a:moveTo>
                <a:lnTo>
                  <a:pt x="914400" y="51206"/>
                </a:lnTo>
                <a:lnTo>
                  <a:pt x="914400" y="54863"/>
                </a:lnTo>
                <a:lnTo>
                  <a:pt x="923543" y="54863"/>
                </a:lnTo>
                <a:lnTo>
                  <a:pt x="915923" y="50291"/>
                </a:lnTo>
                <a:close/>
              </a:path>
              <a:path w="935989" h="100964">
                <a:moveTo>
                  <a:pt x="923543" y="45719"/>
                </a:moveTo>
                <a:lnTo>
                  <a:pt x="915923" y="50291"/>
                </a:lnTo>
                <a:lnTo>
                  <a:pt x="923543" y="54863"/>
                </a:lnTo>
                <a:lnTo>
                  <a:pt x="923543" y="45719"/>
                </a:lnTo>
                <a:close/>
              </a:path>
              <a:path w="935989" h="100964">
                <a:moveTo>
                  <a:pt x="926591" y="45719"/>
                </a:moveTo>
                <a:lnTo>
                  <a:pt x="923543" y="45719"/>
                </a:lnTo>
                <a:lnTo>
                  <a:pt x="923543" y="54863"/>
                </a:lnTo>
                <a:lnTo>
                  <a:pt x="925449" y="54863"/>
                </a:lnTo>
                <a:lnTo>
                  <a:pt x="926591" y="54186"/>
                </a:lnTo>
                <a:lnTo>
                  <a:pt x="926591" y="45719"/>
                </a:lnTo>
                <a:close/>
              </a:path>
              <a:path w="935989" h="100964">
                <a:moveTo>
                  <a:pt x="926591" y="54186"/>
                </a:moveTo>
                <a:lnTo>
                  <a:pt x="925449" y="54863"/>
                </a:lnTo>
                <a:lnTo>
                  <a:pt x="926591" y="54863"/>
                </a:lnTo>
                <a:lnTo>
                  <a:pt x="926591" y="54186"/>
                </a:lnTo>
                <a:close/>
              </a:path>
              <a:path w="935989" h="100964">
                <a:moveTo>
                  <a:pt x="930592" y="45719"/>
                </a:moveTo>
                <a:lnTo>
                  <a:pt x="926591" y="45719"/>
                </a:lnTo>
                <a:lnTo>
                  <a:pt x="926591" y="54186"/>
                </a:lnTo>
                <a:lnTo>
                  <a:pt x="935736" y="48768"/>
                </a:lnTo>
                <a:lnTo>
                  <a:pt x="930592" y="45719"/>
                </a:lnTo>
                <a:close/>
              </a:path>
              <a:path w="935989" h="100964">
                <a:moveTo>
                  <a:pt x="914400" y="49377"/>
                </a:moveTo>
                <a:lnTo>
                  <a:pt x="914400" y="51206"/>
                </a:lnTo>
                <a:lnTo>
                  <a:pt x="915923" y="50291"/>
                </a:lnTo>
                <a:lnTo>
                  <a:pt x="914400" y="49377"/>
                </a:lnTo>
                <a:close/>
              </a:path>
              <a:path w="935989" h="100964">
                <a:moveTo>
                  <a:pt x="923543" y="45719"/>
                </a:moveTo>
                <a:lnTo>
                  <a:pt x="914400" y="45719"/>
                </a:lnTo>
                <a:lnTo>
                  <a:pt x="914400" y="49377"/>
                </a:lnTo>
                <a:lnTo>
                  <a:pt x="915923" y="50291"/>
                </a:lnTo>
                <a:lnTo>
                  <a:pt x="923543" y="45719"/>
                </a:lnTo>
                <a:close/>
              </a:path>
              <a:path w="935989" h="100964">
                <a:moveTo>
                  <a:pt x="853439" y="0"/>
                </a:moveTo>
                <a:lnTo>
                  <a:pt x="847343" y="0"/>
                </a:lnTo>
                <a:lnTo>
                  <a:pt x="844295" y="3047"/>
                </a:lnTo>
                <a:lnTo>
                  <a:pt x="844295" y="9143"/>
                </a:lnTo>
                <a:lnTo>
                  <a:pt x="847343" y="9143"/>
                </a:lnTo>
                <a:lnTo>
                  <a:pt x="914400" y="49377"/>
                </a:lnTo>
                <a:lnTo>
                  <a:pt x="914400" y="45719"/>
                </a:lnTo>
                <a:lnTo>
                  <a:pt x="930592" y="45719"/>
                </a:lnTo>
                <a:lnTo>
                  <a:pt x="853439" y="0"/>
                </a:lnTo>
                <a:close/>
              </a:path>
            </a:pathLst>
          </a:custGeom>
          <a:solidFill>
            <a:srgbClr val="7F7F7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600" b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78081" y="255714"/>
            <a:ext cx="8229600" cy="626793"/>
          </a:xfrm>
          <a:prstGeom prst="rect">
            <a:avLst/>
          </a:prstGeom>
        </p:spPr>
        <p:txBody>
          <a:bodyPr vert="horz" wrap="square" lIns="0" tIns="11131" rIns="0" bIns="0" rtlCol="0">
            <a:spAutoFit/>
          </a:bodyPr>
          <a:lstStyle/>
          <a:p>
            <a:pPr marL="11131" algn="ctr">
              <a:spcBef>
                <a:spcPts val="88"/>
              </a:spcBef>
            </a:pPr>
            <a:r>
              <a:rPr sz="2000" b="1" spc="-9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L’iniziativa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nella Comunidad de</a:t>
            </a:r>
            <a:r>
              <a:rPr sz="2000" b="1" spc="-114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Madrid</a:t>
            </a:r>
          </a:p>
          <a:p>
            <a:pPr marL="11131" algn="ctr"/>
            <a:r>
              <a:rPr lang="es-ES" sz="2000" b="1" i="1" spc="-4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Esempio </a:t>
            </a:r>
            <a:r>
              <a:rPr lang="es-ES" sz="2000" b="1" i="1" spc="-4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della  Comunidad de </a:t>
            </a:r>
            <a:r>
              <a:rPr lang="es-ES" sz="2000" b="1" i="1" spc="-4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Madrid</a:t>
            </a:r>
            <a:endParaRPr sz="2000" b="1" i="1" spc="-4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993448" y="4086898"/>
            <a:ext cx="3396847" cy="1933286"/>
          </a:xfrm>
          <a:prstGeom prst="rect">
            <a:avLst/>
          </a:prstGeom>
          <a:solidFill>
            <a:srgbClr val="C0634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00" dirty="0" err="1"/>
              <a:t>EaSI</a:t>
            </a:r>
            <a:r>
              <a:rPr lang="it-IT" sz="1300" dirty="0"/>
              <a:t> </a:t>
            </a:r>
            <a:r>
              <a:rPr lang="it-IT" sz="1300" dirty="0" err="1"/>
              <a:t>microfinance</a:t>
            </a:r>
            <a:r>
              <a:rPr lang="it-IT" sz="1300" dirty="0"/>
              <a:t> and social </a:t>
            </a:r>
            <a:endParaRPr lang="it-IT" sz="1300" dirty="0" smtClean="0"/>
          </a:p>
          <a:p>
            <a:pPr algn="ctr"/>
            <a:r>
              <a:rPr lang="it-IT" sz="1300" dirty="0" err="1" smtClean="0"/>
              <a:t>entrepreneurship</a:t>
            </a:r>
            <a:r>
              <a:rPr lang="it-IT" sz="1300" dirty="0" smtClean="0"/>
              <a:t> </a:t>
            </a:r>
            <a:r>
              <a:rPr lang="it-IT" sz="1300" dirty="0" err="1" smtClean="0"/>
              <a:t>guarantee</a:t>
            </a:r>
            <a:endParaRPr lang="it-IT" sz="1300" dirty="0" smtClean="0"/>
          </a:p>
          <a:p>
            <a:pPr algn="ctr"/>
            <a:endParaRPr lang="it-IT" sz="1300" dirty="0"/>
          </a:p>
        </p:txBody>
      </p:sp>
      <p:sp>
        <p:nvSpPr>
          <p:cNvPr id="11" name="Rettangolo 10"/>
          <p:cNvSpPr/>
          <p:nvPr/>
        </p:nvSpPr>
        <p:spPr>
          <a:xfrm>
            <a:off x="3153688" y="5300104"/>
            <a:ext cx="1236607" cy="720080"/>
          </a:xfrm>
          <a:prstGeom prst="rect">
            <a:avLst/>
          </a:prstGeom>
          <a:solidFill>
            <a:srgbClr val="EED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 smtClean="0">
                <a:solidFill>
                  <a:schemeClr val="tx1"/>
                </a:solidFill>
              </a:rPr>
              <a:t>Madrid </a:t>
            </a:r>
            <a:r>
              <a:rPr lang="it-IT" sz="1100" dirty="0" err="1" smtClean="0">
                <a:solidFill>
                  <a:schemeClr val="tx1"/>
                </a:solidFill>
              </a:rPr>
              <a:t>Microfinance</a:t>
            </a:r>
            <a:r>
              <a:rPr lang="it-IT" sz="1100" dirty="0" smtClean="0">
                <a:solidFill>
                  <a:schemeClr val="tx1"/>
                </a:solidFill>
              </a:rPr>
              <a:t> and SE </a:t>
            </a:r>
            <a:r>
              <a:rPr lang="it-IT" sz="1100" dirty="0" err="1" smtClean="0">
                <a:solidFill>
                  <a:schemeClr val="tx1"/>
                </a:solidFill>
              </a:rPr>
              <a:t>guarantee</a:t>
            </a:r>
            <a:r>
              <a:rPr lang="it-IT" sz="1100" dirty="0" smtClean="0">
                <a:solidFill>
                  <a:schemeClr val="tx1"/>
                </a:solidFill>
              </a:rPr>
              <a:t> (ESF)</a:t>
            </a:r>
            <a:endParaRPr lang="it-IT" sz="1100" dirty="0">
              <a:solidFill>
                <a:schemeClr val="tx1"/>
              </a:solidFill>
            </a:endParaRPr>
          </a:p>
        </p:txBody>
      </p:sp>
      <p:pic>
        <p:nvPicPr>
          <p:cNvPr id="13" name="Immagine 12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14" name="image3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03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436429" y="67304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429" y="359653"/>
            <a:ext cx="8229600" cy="626790"/>
          </a:xfrm>
          <a:prstGeom prst="rect">
            <a:avLst/>
          </a:prstGeom>
        </p:spPr>
        <p:txBody>
          <a:bodyPr vert="horz" wrap="square" lIns="0" tIns="11128" rIns="0" bIns="0" rtlCol="0">
            <a:spAutoFit/>
          </a:bodyPr>
          <a:lstStyle/>
          <a:p>
            <a:pPr marL="11128" algn="ctr">
              <a:spcBef>
                <a:spcPts val="88"/>
              </a:spcBef>
            </a:pP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strumento finanziario di </a:t>
            </a:r>
            <a:r>
              <a:rPr sz="2000" b="1" dirty="0" err="1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garanzia</a:t>
            </a:r>
            <a:r>
              <a:rPr lang="it-IT"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dirty="0" smtClean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sz="2000" b="1" dirty="0">
                <a:solidFill>
                  <a:srgbClr val="C063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EaSI”</a:t>
            </a:r>
          </a:p>
          <a:p>
            <a:pPr marL="11128" algn="ctr"/>
            <a:r>
              <a:rPr sz="2000" b="1" i="1" spc="-4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it-IT" sz="2000" b="1" i="1" spc="-4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</a:t>
            </a:r>
            <a:r>
              <a:rPr lang="it-IT" sz="2000" b="1" i="1" spc="-4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attuazione al PO FSE Sicilia 2014-2020</a:t>
            </a:r>
            <a:endParaRPr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" name="Immagine 80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8" y="6105580"/>
            <a:ext cx="2674009" cy="733511"/>
          </a:xfrm>
          <a:prstGeom prst="rect">
            <a:avLst/>
          </a:prstGeom>
        </p:spPr>
      </p:pic>
      <p:pic>
        <p:nvPicPr>
          <p:cNvPr id="82" name="image3.jpe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12360" y="6105579"/>
            <a:ext cx="1205476" cy="733511"/>
          </a:xfrm>
          <a:prstGeom prst="rect">
            <a:avLst/>
          </a:prstGeom>
        </p:spPr>
      </p:pic>
      <p:sp>
        <p:nvSpPr>
          <p:cNvPr id="78" name="object 3"/>
          <p:cNvSpPr txBox="1"/>
          <p:nvPr/>
        </p:nvSpPr>
        <p:spPr>
          <a:xfrm>
            <a:off x="726741" y="1966544"/>
            <a:ext cx="7314114" cy="3888662"/>
          </a:xfrm>
          <a:prstGeom prst="rect">
            <a:avLst/>
          </a:prstGeom>
        </p:spPr>
        <p:txBody>
          <a:bodyPr vert="horz" wrap="square" lIns="0" tIns="10574" rIns="0" bIns="0" rtlCol="0">
            <a:spAutoFit/>
          </a:bodyPr>
          <a:lstStyle/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 smtClean="0">
              <a:cs typeface="Arial" panose="020B0604020202020204" pitchFamily="34" charset="0"/>
            </a:endParaRPr>
          </a:p>
          <a:p>
            <a:pPr defTabSz="801401" eaLnBrk="1" fontAlgn="auto" hangingPunct="1">
              <a:spcBef>
                <a:spcPts val="4"/>
              </a:spcBef>
              <a:spcAft>
                <a:spcPts val="0"/>
              </a:spcAft>
              <a:buClr>
                <a:srgbClr val="114FA0"/>
              </a:buClr>
              <a:buFont typeface="Arial"/>
              <a:buChar char="•"/>
            </a:pPr>
            <a:endParaRPr lang="it-IT" sz="1400" b="0" dirty="0">
              <a:cs typeface="Arial" panose="020B0604020202020204" pitchFamily="34" charset="0"/>
            </a:endParaRPr>
          </a:p>
        </p:txBody>
      </p:sp>
      <p:sp>
        <p:nvSpPr>
          <p:cNvPr id="79" name="object 11"/>
          <p:cNvSpPr/>
          <p:nvPr/>
        </p:nvSpPr>
        <p:spPr>
          <a:xfrm>
            <a:off x="1138253" y="1839535"/>
            <a:ext cx="6902602" cy="977240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DEA9A2"/>
          </a:solidFill>
        </p:spPr>
        <p:txBody>
          <a:bodyPr wrap="square" lIns="0" tIns="0" rIns="0" bIns="0" rtlCol="0" anchor="ctr" anchorCtr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400" b="0" dirty="0">
                <a:cs typeface="Arial" panose="020B0604020202020204" pitchFamily="34" charset="0"/>
              </a:rPr>
              <a:t>La consultazione intra-servizi (</a:t>
            </a:r>
            <a:r>
              <a:rPr lang="it-IT" sz="1400" b="0" dirty="0" err="1">
                <a:cs typeface="Arial" panose="020B0604020202020204" pitchFamily="34" charset="0"/>
              </a:rPr>
              <a:t>interservice</a:t>
            </a:r>
            <a:r>
              <a:rPr lang="it-IT" sz="1400" b="0" dirty="0">
                <a:cs typeface="Arial" panose="020B0604020202020204" pitchFamily="34" charset="0"/>
              </a:rPr>
              <a:t> </a:t>
            </a:r>
            <a:r>
              <a:rPr lang="it-IT" sz="1400" b="0" dirty="0" err="1">
                <a:cs typeface="Arial" panose="020B0604020202020204" pitchFamily="34" charset="0"/>
              </a:rPr>
              <a:t>consultation</a:t>
            </a:r>
            <a:r>
              <a:rPr lang="it-IT" sz="1400" b="0" dirty="0">
                <a:cs typeface="Arial" panose="020B0604020202020204" pitchFamily="34" charset="0"/>
              </a:rPr>
              <a:t>) attivata in seno alla Commissione Europea sul modello di accordo di finanziamento per il contributo dei fondi FSE al programma </a:t>
            </a:r>
            <a:r>
              <a:rPr lang="it-IT" sz="1400" b="0" dirty="0" err="1">
                <a:cs typeface="Arial" panose="020B0604020202020204" pitchFamily="34" charset="0"/>
              </a:rPr>
              <a:t>EaSI</a:t>
            </a:r>
            <a:r>
              <a:rPr lang="it-IT" sz="1400" b="0" dirty="0">
                <a:cs typeface="Arial" panose="020B0604020202020204" pitchFamily="34" charset="0"/>
              </a:rPr>
              <a:t> (</a:t>
            </a:r>
            <a:r>
              <a:rPr lang="it-IT" sz="1400" b="0" dirty="0" err="1">
                <a:cs typeface="Arial" panose="020B0604020202020204" pitchFamily="34" charset="0"/>
              </a:rPr>
              <a:t>Employment</a:t>
            </a:r>
            <a:r>
              <a:rPr lang="it-IT" sz="1400" b="0" dirty="0">
                <a:cs typeface="Arial" panose="020B0604020202020204" pitchFamily="34" charset="0"/>
              </a:rPr>
              <a:t> and Social </a:t>
            </a:r>
            <a:r>
              <a:rPr lang="it-IT" sz="1400" b="0" dirty="0" err="1">
                <a:cs typeface="Arial" panose="020B0604020202020204" pitchFamily="34" charset="0"/>
              </a:rPr>
              <a:t>Innovation</a:t>
            </a:r>
            <a:r>
              <a:rPr lang="it-IT" sz="1400" b="0" dirty="0">
                <a:cs typeface="Arial" panose="020B0604020202020204" pitchFamily="34" charset="0"/>
              </a:rPr>
              <a:t>) si concluderà entro il 30.06.2019</a:t>
            </a:r>
            <a:r>
              <a:rPr lang="it-IT" sz="1400" b="0" dirty="0" smtClean="0">
                <a:cs typeface="Arial" panose="020B0604020202020204" pitchFamily="34" charset="0"/>
              </a:rPr>
              <a:t>.</a:t>
            </a:r>
            <a:endParaRPr lang="it-IT" sz="1400" b="0" dirty="0">
              <a:cs typeface="Arial" panose="020B0604020202020204" pitchFamily="34" charset="0"/>
            </a:endParaRPr>
          </a:p>
        </p:txBody>
      </p:sp>
      <p:sp>
        <p:nvSpPr>
          <p:cNvPr id="83" name="object 11"/>
          <p:cNvSpPr/>
          <p:nvPr/>
        </p:nvSpPr>
        <p:spPr>
          <a:xfrm>
            <a:off x="2267744" y="3068960"/>
            <a:ext cx="5999301" cy="828280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DEA9A2">
              <a:alpha val="85000"/>
            </a:srgbClr>
          </a:solidFill>
        </p:spPr>
        <p:txBody>
          <a:bodyPr wrap="square" lIns="0" tIns="0" rIns="0" bIns="0" rtlCol="0" anchor="ctr" anchorCtr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it-IT" sz="1400" b="0" dirty="0">
                <a:cs typeface="Arial" panose="020B0604020202020204" pitchFamily="34" charset="0"/>
              </a:rPr>
              <a:t>Approvazione di uno schema contrattuale utilizzabile per questo tipo di contributi (che ricadono nell'ambito dell'art. 38.1 </a:t>
            </a:r>
            <a:r>
              <a:rPr lang="it-IT" sz="1400" b="0" dirty="0" err="1">
                <a:cs typeface="Arial" panose="020B0604020202020204" pitchFamily="34" charset="0"/>
              </a:rPr>
              <a:t>lett.a</a:t>
            </a:r>
            <a:r>
              <a:rPr lang="it-IT" sz="1400" b="0" dirty="0">
                <a:cs typeface="Arial" panose="020B0604020202020204" pitchFamily="34" charset="0"/>
              </a:rPr>
              <a:t> del Reg. 1303/2013) a valere sulla </a:t>
            </a:r>
            <a:r>
              <a:rPr lang="it-IT" sz="1400" b="0" dirty="0" err="1">
                <a:cs typeface="Arial" panose="020B0604020202020204" pitchFamily="34" charset="0"/>
              </a:rPr>
              <a:t>microfinanza</a:t>
            </a:r>
            <a:r>
              <a:rPr lang="it-IT" sz="1400" b="0" dirty="0">
                <a:cs typeface="Arial" panose="020B0604020202020204" pitchFamily="34" charset="0"/>
              </a:rPr>
              <a:t> e la finanza sociale</a:t>
            </a:r>
            <a:endParaRPr sz="1400" b="0" dirty="0">
              <a:cs typeface="Arial" panose="020B0604020202020204" pitchFamily="34" charset="0"/>
            </a:endParaRPr>
          </a:p>
        </p:txBody>
      </p:sp>
      <p:sp>
        <p:nvSpPr>
          <p:cNvPr id="84" name="object 6"/>
          <p:cNvSpPr/>
          <p:nvPr/>
        </p:nvSpPr>
        <p:spPr>
          <a:xfrm>
            <a:off x="1547664" y="2943784"/>
            <a:ext cx="594577" cy="760186"/>
          </a:xfrm>
          <a:custGeom>
            <a:avLst/>
            <a:gdLst/>
            <a:ahLst/>
            <a:cxnLst/>
            <a:rect l="l" t="t" r="r" b="b"/>
            <a:pathLst>
              <a:path w="695325" h="609600">
                <a:moveTo>
                  <a:pt x="201168" y="0"/>
                </a:moveTo>
                <a:lnTo>
                  <a:pt x="0" y="0"/>
                </a:lnTo>
                <a:lnTo>
                  <a:pt x="0" y="557784"/>
                </a:lnTo>
                <a:lnTo>
                  <a:pt x="475488" y="557784"/>
                </a:lnTo>
                <a:lnTo>
                  <a:pt x="475488" y="609600"/>
                </a:lnTo>
                <a:lnTo>
                  <a:pt x="694944" y="457200"/>
                </a:lnTo>
                <a:lnTo>
                  <a:pt x="550103" y="356616"/>
                </a:lnTo>
                <a:lnTo>
                  <a:pt x="201168" y="356616"/>
                </a:lnTo>
                <a:lnTo>
                  <a:pt x="201168" y="0"/>
                </a:lnTo>
                <a:close/>
              </a:path>
              <a:path w="695325" h="609600">
                <a:moveTo>
                  <a:pt x="475488" y="304800"/>
                </a:moveTo>
                <a:lnTo>
                  <a:pt x="475488" y="356616"/>
                </a:lnTo>
                <a:lnTo>
                  <a:pt x="550103" y="356616"/>
                </a:lnTo>
                <a:lnTo>
                  <a:pt x="475488" y="30480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400" b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6" name="object 11"/>
          <p:cNvSpPr/>
          <p:nvPr/>
        </p:nvSpPr>
        <p:spPr>
          <a:xfrm>
            <a:off x="3419872" y="4233298"/>
            <a:ext cx="4847173" cy="869738"/>
          </a:xfrm>
          <a:custGeom>
            <a:avLst/>
            <a:gdLst/>
            <a:ahLst/>
            <a:cxnLst/>
            <a:rect l="l" t="t" r="r" b="b"/>
            <a:pathLst>
              <a:path w="3587750" h="719454">
                <a:moveTo>
                  <a:pt x="3465576" y="0"/>
                </a:moveTo>
                <a:lnTo>
                  <a:pt x="118871" y="0"/>
                </a:lnTo>
                <a:lnTo>
                  <a:pt x="72008" y="9620"/>
                </a:lnTo>
                <a:lnTo>
                  <a:pt x="34289" y="35814"/>
                </a:lnTo>
                <a:lnTo>
                  <a:pt x="9143" y="74580"/>
                </a:lnTo>
                <a:lnTo>
                  <a:pt x="0" y="121920"/>
                </a:lnTo>
                <a:lnTo>
                  <a:pt x="0" y="600456"/>
                </a:lnTo>
                <a:lnTo>
                  <a:pt x="9143" y="647319"/>
                </a:lnTo>
                <a:lnTo>
                  <a:pt x="34289" y="685038"/>
                </a:lnTo>
                <a:lnTo>
                  <a:pt x="72008" y="710184"/>
                </a:lnTo>
                <a:lnTo>
                  <a:pt x="118871" y="719328"/>
                </a:lnTo>
                <a:lnTo>
                  <a:pt x="3465576" y="719328"/>
                </a:lnTo>
                <a:lnTo>
                  <a:pt x="3512915" y="710184"/>
                </a:lnTo>
                <a:lnTo>
                  <a:pt x="3551681" y="685038"/>
                </a:lnTo>
                <a:lnTo>
                  <a:pt x="3577875" y="647319"/>
                </a:lnTo>
                <a:lnTo>
                  <a:pt x="3587496" y="600456"/>
                </a:lnTo>
                <a:lnTo>
                  <a:pt x="3587496" y="121920"/>
                </a:lnTo>
                <a:lnTo>
                  <a:pt x="3577875" y="74580"/>
                </a:lnTo>
                <a:lnTo>
                  <a:pt x="3551681" y="35814"/>
                </a:lnTo>
                <a:lnTo>
                  <a:pt x="3512915" y="9620"/>
                </a:lnTo>
                <a:lnTo>
                  <a:pt x="3465576" y="0"/>
                </a:lnTo>
                <a:close/>
              </a:path>
            </a:pathLst>
          </a:custGeom>
          <a:solidFill>
            <a:srgbClr val="DEA9A2">
              <a:alpha val="85000"/>
            </a:srgbClr>
          </a:solidFill>
        </p:spPr>
        <p:txBody>
          <a:bodyPr wrap="square" lIns="0" tIns="0" rIns="0" bIns="0" rtlCol="0" anchor="ctr" anchorCtr="0"/>
          <a:lstStyle/>
          <a:p>
            <a:pPr marL="10574" marR="4453" defTabSz="801401" eaLnBrk="1" fontAlgn="auto" hangingPunct="1">
              <a:lnSpc>
                <a:spcPct val="86400"/>
              </a:lnSpc>
              <a:spcBef>
                <a:spcPts val="245"/>
              </a:spcBef>
              <a:spcAft>
                <a:spcPts val="0"/>
              </a:spcAft>
            </a:pPr>
            <a:r>
              <a:rPr lang="it-IT" sz="1400" spc="-9" dirty="0" smtClean="0">
                <a:cs typeface="Arial" panose="020B0604020202020204" pitchFamily="34" charset="0"/>
              </a:rPr>
              <a:t>Stipula dell’Accordo </a:t>
            </a:r>
            <a:r>
              <a:rPr lang="it-IT" sz="1400" spc="-4" dirty="0">
                <a:cs typeface="Arial" panose="020B0604020202020204" pitchFamily="34" charset="0"/>
              </a:rPr>
              <a:t>di Finanziamento </a:t>
            </a:r>
            <a:r>
              <a:rPr lang="it-IT" sz="1400" spc="-4" dirty="0" smtClean="0">
                <a:cs typeface="Arial" panose="020B0604020202020204" pitchFamily="34" charset="0"/>
              </a:rPr>
              <a:t>tra </a:t>
            </a:r>
            <a:r>
              <a:rPr lang="it-IT" sz="1400" dirty="0" smtClean="0">
                <a:cs typeface="Arial" panose="020B0604020202020204" pitchFamily="34" charset="0"/>
              </a:rPr>
              <a:t>FEI </a:t>
            </a:r>
            <a:r>
              <a:rPr lang="it-IT" sz="1400" dirty="0">
                <a:cs typeface="Arial" panose="020B0604020202020204" pitchFamily="34" charset="0"/>
              </a:rPr>
              <a:t>e </a:t>
            </a:r>
            <a:r>
              <a:rPr lang="it-IT" sz="1400" spc="-4" dirty="0">
                <a:cs typeface="Arial" panose="020B0604020202020204" pitchFamily="34" charset="0"/>
              </a:rPr>
              <a:t>Regione </a:t>
            </a:r>
            <a:r>
              <a:rPr lang="it-IT" sz="1400" spc="-4" dirty="0" smtClean="0">
                <a:cs typeface="Arial" panose="020B0604020202020204" pitchFamily="34" charset="0"/>
              </a:rPr>
              <a:t>Sicilia </a:t>
            </a:r>
            <a:r>
              <a:rPr lang="it-IT" sz="1400" dirty="0" smtClean="0">
                <a:cs typeface="Arial" panose="020B0604020202020204" pitchFamily="34" charset="0"/>
              </a:rPr>
              <a:t>e </a:t>
            </a:r>
            <a:r>
              <a:rPr lang="it-IT" sz="1400" spc="-4" dirty="0" smtClean="0">
                <a:cs typeface="Arial" panose="020B0604020202020204" pitchFamily="34" charset="0"/>
              </a:rPr>
              <a:t>lettera </a:t>
            </a:r>
            <a:r>
              <a:rPr lang="it-IT" sz="1400" spc="-9" dirty="0">
                <a:cs typeface="Arial" panose="020B0604020202020204" pitchFamily="34" charset="0"/>
              </a:rPr>
              <a:t>tripartita FEI-Regione-Commissione </a:t>
            </a:r>
            <a:r>
              <a:rPr lang="it-IT" sz="1400" spc="-4" dirty="0">
                <a:cs typeface="Arial" panose="020B0604020202020204" pitchFamily="34" charset="0"/>
              </a:rPr>
              <a:t>(DG  EMPL)</a:t>
            </a:r>
            <a:endParaRPr lang="it-IT" sz="1400" b="0" dirty="0">
              <a:cs typeface="Arial" panose="020B0604020202020204" pitchFamily="34" charset="0"/>
            </a:endParaRPr>
          </a:p>
        </p:txBody>
      </p:sp>
      <p:sp>
        <p:nvSpPr>
          <p:cNvPr id="87" name="object 6"/>
          <p:cNvSpPr/>
          <p:nvPr/>
        </p:nvSpPr>
        <p:spPr>
          <a:xfrm>
            <a:off x="2690917" y="4077072"/>
            <a:ext cx="594577" cy="772450"/>
          </a:xfrm>
          <a:custGeom>
            <a:avLst/>
            <a:gdLst/>
            <a:ahLst/>
            <a:cxnLst/>
            <a:rect l="l" t="t" r="r" b="b"/>
            <a:pathLst>
              <a:path w="695325" h="609600">
                <a:moveTo>
                  <a:pt x="201168" y="0"/>
                </a:moveTo>
                <a:lnTo>
                  <a:pt x="0" y="0"/>
                </a:lnTo>
                <a:lnTo>
                  <a:pt x="0" y="557784"/>
                </a:lnTo>
                <a:lnTo>
                  <a:pt x="475488" y="557784"/>
                </a:lnTo>
                <a:lnTo>
                  <a:pt x="475488" y="609600"/>
                </a:lnTo>
                <a:lnTo>
                  <a:pt x="694944" y="457200"/>
                </a:lnTo>
                <a:lnTo>
                  <a:pt x="550103" y="356616"/>
                </a:lnTo>
                <a:lnTo>
                  <a:pt x="201168" y="356616"/>
                </a:lnTo>
                <a:lnTo>
                  <a:pt x="201168" y="0"/>
                </a:lnTo>
                <a:close/>
              </a:path>
              <a:path w="695325" h="609600">
                <a:moveTo>
                  <a:pt x="475488" y="304800"/>
                </a:moveTo>
                <a:lnTo>
                  <a:pt x="475488" y="356616"/>
                </a:lnTo>
                <a:lnTo>
                  <a:pt x="550103" y="356616"/>
                </a:lnTo>
                <a:lnTo>
                  <a:pt x="475488" y="304800"/>
                </a:lnTo>
                <a:close/>
              </a:path>
            </a:pathLst>
          </a:custGeom>
          <a:solidFill>
            <a:srgbClr val="BFBFBF"/>
          </a:solidFill>
        </p:spPr>
        <p:txBody>
          <a:bodyPr wrap="square" lIns="0" tIns="0" rIns="0" bIns="0" rtlCol="0"/>
          <a:lstStyle/>
          <a:p>
            <a:pPr defTabSz="801401" eaLnBrk="1" fontAlgn="auto" hangingPunct="1">
              <a:spcBef>
                <a:spcPts val="0"/>
              </a:spcBef>
              <a:spcAft>
                <a:spcPts val="0"/>
              </a:spcAft>
            </a:pPr>
            <a:endParaRPr sz="1400" b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2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12285"/>
            <a:ext cx="8712968" cy="794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9" tIns="45700" rIns="91399" bIns="45700" numCol="1" anchor="ctr" anchorCtr="0" compatLnSpc="1">
            <a:prstTxWarp prst="textNoShape">
              <a:avLst/>
            </a:prstTxWarp>
            <a:spAutoFit/>
          </a:bodyPr>
          <a:lstStyle>
            <a:lvl1pPr algn="ctr" defTabSz="449063" eaLnBrk="1" hangingPunct="1">
              <a:lnSpc>
                <a:spcPct val="95000"/>
              </a:lnSpc>
              <a:buSzPct val="100000"/>
              <a:tabLst>
                <a:tab pos="0" algn="l"/>
                <a:tab pos="913995" algn="l"/>
                <a:tab pos="1827986" algn="l"/>
                <a:tab pos="2741982" algn="l"/>
                <a:tab pos="3655976" algn="l"/>
                <a:tab pos="4569970" algn="l"/>
                <a:tab pos="5483965" algn="l"/>
                <a:tab pos="6397960" algn="l"/>
                <a:tab pos="7311952" algn="l"/>
                <a:tab pos="8225945" algn="l"/>
                <a:tab pos="9139941" algn="l"/>
                <a:tab pos="10053935" algn="l"/>
              </a:tabLst>
              <a:defRPr sz="200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algn="ctr">
              <a:defRPr sz="4400">
                <a:latin typeface="Calibri" pitchFamily="34" charset="0"/>
              </a:defRPr>
            </a:lvl2pPr>
            <a:lvl3pPr algn="ctr">
              <a:defRPr sz="4400">
                <a:latin typeface="Calibri" pitchFamily="34" charset="0"/>
              </a:defRPr>
            </a:lvl3pPr>
            <a:lvl4pPr algn="ctr">
              <a:defRPr sz="4400">
                <a:latin typeface="Calibri" pitchFamily="34" charset="0"/>
              </a:defRPr>
            </a:lvl4pPr>
            <a:lvl5pPr algn="ctr">
              <a:defRPr sz="4400">
                <a:latin typeface="Calibri" pitchFamily="34" charset="0"/>
              </a:defRPr>
            </a:lvl5pPr>
            <a:lvl6pPr marL="456997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6pPr>
            <a:lvl7pPr marL="913995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7pPr>
            <a:lvl8pPr marL="1370991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8pPr>
            <a:lvl9pPr marL="1827986" algn="ctr" fontAlgn="base">
              <a:spcBef>
                <a:spcPct val="0"/>
              </a:spcBef>
              <a:spcAft>
                <a:spcPct val="0"/>
              </a:spcAft>
              <a:defRPr sz="4400">
                <a:latin typeface="Calibri" pitchFamily="34" charset="0"/>
              </a:defRPr>
            </a:lvl9pPr>
          </a:lstStyle>
          <a:p>
            <a:r>
              <a:rPr lang="it-IT" sz="2400" dirty="0" smtClean="0"/>
              <a:t>Comitato </a:t>
            </a:r>
            <a:r>
              <a:rPr lang="it-IT" sz="2400" dirty="0"/>
              <a:t>di Sorveglianza del  Programma Operativo </a:t>
            </a:r>
          </a:p>
          <a:p>
            <a:r>
              <a:rPr lang="it-IT" sz="2400" dirty="0"/>
              <a:t>FSE Sicilia 2014 – 2020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88611"/>
          </a:xfrm>
          <a:prstGeom prst="rect">
            <a:avLst/>
          </a:prstGeom>
          <a:noFill/>
        </p:spPr>
        <p:txBody>
          <a:bodyPr wrap="square" lIns="91399" tIns="45700" rIns="91399" bIns="45700" rtlCol="0">
            <a:spAutoFit/>
          </a:bodyPr>
          <a:lstStyle/>
          <a:p>
            <a:pPr algn="ctr"/>
            <a:r>
              <a:rPr lang="it-IT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18" y="6088564"/>
            <a:ext cx="3024336" cy="758257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5796136" y="617530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Palermo 25 giugno 2019</a:t>
            </a:r>
          </a:p>
          <a:p>
            <a:pPr algn="ctr"/>
            <a:r>
              <a:rPr lang="it-IT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I.P.S.S.E.O.A. "Pietro Piazza</a:t>
            </a:r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it-IT" sz="16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95536" y="4463817"/>
            <a:ext cx="5509759" cy="923289"/>
          </a:xfrm>
          <a:prstGeom prst="rect">
            <a:avLst/>
          </a:prstGeom>
          <a:noFill/>
        </p:spPr>
        <p:txBody>
          <a:bodyPr wrap="none" lIns="91399" tIns="45700" rIns="91399" bIns="45700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Relatore </a:t>
            </a:r>
            <a:r>
              <a:rPr kumimoji="0" lang="it-IT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Dott.ssa Maria Letizia Di Liberti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Generale</a:t>
            </a:r>
            <a:endParaRPr kumimoji="0" lang="it-IT" sz="12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Assessorato </a:t>
            </a: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regionale della Famiglia, delle Politiche Sociali e del Lavoro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Dipartimento della Famiglia e delle Politiche </a:t>
            </a: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Sociali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28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5023</TotalTime>
  <Words>1063</Words>
  <Application>Microsoft Office PowerPoint</Application>
  <PresentationFormat>Presentazione su schermo (4:3)</PresentationFormat>
  <Paragraphs>135</Paragraphs>
  <Slides>9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9" baseType="lpstr">
      <vt:lpstr>ＭＳ Ｐゴシック</vt:lpstr>
      <vt:lpstr>SimSun</vt:lpstr>
      <vt:lpstr>Arial</vt:lpstr>
      <vt:lpstr>Calibri</vt:lpstr>
      <vt:lpstr>Century Gothic</vt:lpstr>
      <vt:lpstr>Gill Sans MT</vt:lpstr>
      <vt:lpstr>Times New Roman</vt:lpstr>
      <vt:lpstr>Wingdings</vt:lpstr>
      <vt:lpstr>Tema di Office</vt:lpstr>
      <vt:lpstr>Personalizza struttura</vt:lpstr>
      <vt:lpstr>Presentazione standard di PowerPoint</vt:lpstr>
      <vt:lpstr>Base legale del contributo agli strumenti finanziari  istituiti a  livello dell’Unione - Art. 38(1)(a) Reg. (EU) 1303/2013</vt:lpstr>
      <vt:lpstr>Contributo agli strumenti finanziari previsti dal  programma EaSI Principali vantaggi</vt:lpstr>
      <vt:lpstr>Lo strumento finanziario di garanzia “EaSI” Struttura e funzionamento</vt:lpstr>
      <vt:lpstr>Contributo di un PO a EaSI Caratteristiche principali</vt:lpstr>
      <vt:lpstr>Passi necessari Iter dalla decisione all’attuazione</vt:lpstr>
      <vt:lpstr>L’iniziativa nella Comunidad de Madrid Esempio della  Comunidad de Madrid</vt:lpstr>
      <vt:lpstr>Lo strumento finanziario di garanzia “EaSI” Stato di attuazione al PO FSE Sicilia 2014-2020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604</cp:revision>
  <dcterms:created xsi:type="dcterms:W3CDTF">2007-03-15T14:10:26Z</dcterms:created>
  <dcterms:modified xsi:type="dcterms:W3CDTF">2019-06-24T14:16:27Z</dcterms:modified>
</cp:coreProperties>
</file>